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0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01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8580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Investor Draft | July 2026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104900"/>
            <a:ext cx="6858000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5000"/>
              </a:lnSpc>
              <a:buNone/>
            </a:pPr>
            <a:r>
              <a:rPr lang="en-US" sz="76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FINTHEON</a:t>
            </a:r>
            <a:endParaRPr lang="en-US" sz="7650" dirty="0"/>
          </a:p>
        </p:txBody>
      </p:sp>
      <p:sp>
        <p:nvSpPr>
          <p:cNvPr id="7" name="Text 4"/>
          <p:cNvSpPr txBox="1"/>
          <p:nvPr/>
        </p:nvSpPr>
        <p:spPr>
          <a:xfrm>
            <a:off x="533400" y="2476500"/>
            <a:ext cx="409575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2000"/>
              </a:lnSpc>
              <a:buNone/>
            </a:pPr>
            <a:r>
              <a:rPr lang="en-US" sz="29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agentic</a:t>
            </a:r>
            <a:endParaRPr lang="en-US" sz="2925" dirty="0"/>
          </a:p>
          <a:p>
            <a:pPr algn="l" indent="0" marL="0">
              <a:lnSpc>
                <a:spcPct val="92000"/>
              </a:lnSpc>
              <a:buNone/>
            </a:pPr>
            <a:r>
              <a:rPr lang="en-US" sz="29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Analyst Desk</a:t>
            </a:r>
            <a:endParaRPr lang="en-US" sz="2925" dirty="0"/>
          </a:p>
          <a:p>
            <a:pPr algn="l" indent="0" marL="0">
              <a:lnSpc>
                <a:spcPct val="92000"/>
              </a:lnSpc>
              <a:buNone/>
            </a:pPr>
            <a:r>
              <a:rPr lang="en-US" sz="29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for active traders.</a:t>
            </a:r>
            <a:endParaRPr lang="en-US" sz="2925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3733800"/>
            <a:ext cx="37147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575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Built past MVP. Ready for the guarded terminal layer.</a:t>
            </a:r>
            <a:endParaRPr lang="en-US" sz="15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F4F1E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F4F1E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10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Defensibility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7010400" y="971550"/>
            <a:ext cx="4572000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6000"/>
              </a:lnSpc>
              <a:buNone/>
            </a:pPr>
            <a:r>
              <a:rPr lang="en-US" sz="42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MOAT</a:t>
            </a:r>
            <a:endParaRPr lang="en-US" sz="4275" dirty="0"/>
          </a:p>
          <a:p>
            <a:pPr algn="l" indent="0" marL="0">
              <a:lnSpc>
                <a:spcPct val="86000"/>
              </a:lnSpc>
              <a:buNone/>
            </a:pPr>
            <a:r>
              <a:rPr lang="en-US" sz="42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IS THE LOOP.</a:t>
            </a:r>
            <a:endParaRPr lang="en-US" sz="4275" dirty="0"/>
          </a:p>
        </p:txBody>
      </p:sp>
      <p:sp>
        <p:nvSpPr>
          <p:cNvPr id="7" name="Text 4"/>
          <p:cNvSpPr txBox="1"/>
          <p:nvPr/>
        </p:nvSpPr>
        <p:spPr>
          <a:xfrm>
            <a:off x="7010400" y="2647950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01</a:t>
            </a:r>
            <a:endParaRPr lang="en-US" sz="1050" dirty="0"/>
          </a:p>
        </p:txBody>
      </p:sp>
      <p:sp>
        <p:nvSpPr>
          <p:cNvPr id="8" name="Text 5"/>
          <p:cNvSpPr txBox="1"/>
          <p:nvPr/>
        </p:nvSpPr>
        <p:spPr>
          <a:xfrm>
            <a:off x="7600950" y="2628900"/>
            <a:ext cx="3619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Scored Market Risk</a:t>
            </a:r>
            <a:endParaRPr lang="en-US" sz="1575" dirty="0"/>
          </a:p>
        </p:txBody>
      </p:sp>
      <p:sp>
        <p:nvSpPr>
          <p:cNvPr id="9" name="Text 6"/>
          <p:cNvSpPr txBox="1"/>
          <p:nvPr/>
        </p:nvSpPr>
        <p:spPr>
          <a:xfrm>
            <a:off x="7010400" y="3152775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02</a:t>
            </a:r>
            <a:endParaRPr lang="en-US" sz="1050" dirty="0"/>
          </a:p>
        </p:txBody>
      </p:sp>
      <p:sp>
        <p:nvSpPr>
          <p:cNvPr id="10" name="Text 7"/>
          <p:cNvSpPr txBox="1"/>
          <p:nvPr/>
        </p:nvSpPr>
        <p:spPr>
          <a:xfrm>
            <a:off x="7600950" y="3133725"/>
            <a:ext cx="3619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Narrative Memory</a:t>
            </a:r>
            <a:endParaRPr lang="en-US" sz="1575" dirty="0"/>
          </a:p>
        </p:txBody>
      </p:sp>
      <p:sp>
        <p:nvSpPr>
          <p:cNvPr id="11" name="Text 8"/>
          <p:cNvSpPr txBox="1"/>
          <p:nvPr/>
        </p:nvSpPr>
        <p:spPr>
          <a:xfrm>
            <a:off x="7010400" y="3657600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03</a:t>
            </a:r>
            <a:endParaRPr lang="en-US" sz="1050" dirty="0"/>
          </a:p>
        </p:txBody>
      </p:sp>
      <p:sp>
        <p:nvSpPr>
          <p:cNvPr id="12" name="Text 9"/>
          <p:cNvSpPr txBox="1"/>
          <p:nvPr/>
        </p:nvSpPr>
        <p:spPr>
          <a:xfrm>
            <a:off x="7600950" y="3638550"/>
            <a:ext cx="3619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Agentic Dissent</a:t>
            </a:r>
            <a:endParaRPr lang="en-US" sz="1575" dirty="0"/>
          </a:p>
        </p:txBody>
      </p:sp>
      <p:sp>
        <p:nvSpPr>
          <p:cNvPr id="13" name="Text 10"/>
          <p:cNvSpPr txBox="1"/>
          <p:nvPr/>
        </p:nvSpPr>
        <p:spPr>
          <a:xfrm>
            <a:off x="7010400" y="4162425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04</a:t>
            </a:r>
            <a:endParaRPr lang="en-US" sz="1050" dirty="0"/>
          </a:p>
        </p:txBody>
      </p:sp>
      <p:sp>
        <p:nvSpPr>
          <p:cNvPr id="14" name="Text 11"/>
          <p:cNvSpPr txBox="1"/>
          <p:nvPr/>
        </p:nvSpPr>
        <p:spPr>
          <a:xfrm>
            <a:off x="7600950" y="4143375"/>
            <a:ext cx="3619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Behavior Feedback</a:t>
            </a:r>
            <a:endParaRPr lang="en-US" sz="1575" dirty="0"/>
          </a:p>
        </p:txBody>
      </p:sp>
      <p:sp>
        <p:nvSpPr>
          <p:cNvPr id="15" name="Text 12"/>
          <p:cNvSpPr txBox="1"/>
          <p:nvPr/>
        </p:nvSpPr>
        <p:spPr>
          <a:xfrm>
            <a:off x="7010400" y="4667250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05</a:t>
            </a:r>
            <a:endParaRPr lang="en-US" sz="1050" dirty="0"/>
          </a:p>
        </p:txBody>
      </p:sp>
      <p:sp>
        <p:nvSpPr>
          <p:cNvPr id="16" name="Text 13"/>
          <p:cNvSpPr txBox="1"/>
          <p:nvPr/>
        </p:nvSpPr>
        <p:spPr>
          <a:xfrm>
            <a:off x="7600950" y="4648200"/>
            <a:ext cx="3619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Performance History</a:t>
            </a:r>
            <a:endParaRPr lang="en-US" sz="1575" dirty="0"/>
          </a:p>
        </p:txBody>
      </p:sp>
      <p:sp>
        <p:nvSpPr>
          <p:cNvPr id="17" name="Text 14"/>
          <p:cNvSpPr txBox="1"/>
          <p:nvPr/>
        </p:nvSpPr>
        <p:spPr>
          <a:xfrm>
            <a:off x="7010400" y="5172075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06</a:t>
            </a:r>
            <a:endParaRPr lang="en-US" sz="1050" dirty="0"/>
          </a:p>
        </p:txBody>
      </p:sp>
      <p:sp>
        <p:nvSpPr>
          <p:cNvPr id="18" name="Text 15"/>
          <p:cNvSpPr txBox="1"/>
          <p:nvPr/>
        </p:nvSpPr>
        <p:spPr>
          <a:xfrm>
            <a:off x="7600950" y="5153025"/>
            <a:ext cx="3619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Better Calibration</a:t>
            </a:r>
            <a:endParaRPr lang="en-US" sz="1575" dirty="0"/>
          </a:p>
        </p:txBody>
      </p:sp>
      <p:sp>
        <p:nvSpPr>
          <p:cNvPr id="19" name="Text 16"/>
          <p:cNvSpPr txBox="1"/>
          <p:nvPr/>
        </p:nvSpPr>
        <p:spPr>
          <a:xfrm>
            <a:off x="7010400" y="5886450"/>
            <a:ext cx="43624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1350" dirty="0">
                <a:solidFill>
                  <a:srgbClr val="D8D4C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Any product can call an LLM. Fintheon compounds market context, decisions, feedback, provenance, and memory.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11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Release Proof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990600"/>
            <a:ext cx="8191500" cy="1162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8000"/>
              </a:lnSpc>
              <a:buNone/>
            </a:pPr>
            <a:r>
              <a:rPr lang="en-US" sz="40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DESK IS LIVE</a:t>
            </a:r>
            <a:endParaRPr lang="en-US" sz="4050" dirty="0"/>
          </a:p>
          <a:p>
            <a:pPr algn="l" indent="0" marL="0">
              <a:lnSpc>
                <a:spcPct val="88000"/>
              </a:lnSpc>
              <a:buNone/>
            </a:pPr>
            <a:r>
              <a:rPr lang="en-US" sz="40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ENOUGH TO MEASURE.</a:t>
            </a:r>
            <a:endParaRPr lang="en-US" sz="4050" dirty="0"/>
          </a:p>
        </p:txBody>
      </p:sp>
      <p:sp>
        <p:nvSpPr>
          <p:cNvPr id="7" name="Text 4"/>
          <p:cNvSpPr txBox="1"/>
          <p:nvPr/>
        </p:nvSpPr>
        <p:spPr>
          <a:xfrm>
            <a:off x="9525000" y="1028700"/>
            <a:ext cx="17145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5850" b="1" dirty="0">
                <a:solidFill>
                  <a:srgbClr val="0B9B89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OK</a:t>
            </a:r>
            <a:endParaRPr lang="en-US" sz="5850" dirty="0"/>
          </a:p>
        </p:txBody>
      </p:sp>
      <p:sp>
        <p:nvSpPr>
          <p:cNvPr id="8" name="Text 5"/>
          <p:cNvSpPr txBox="1"/>
          <p:nvPr/>
        </p:nvSpPr>
        <p:spPr>
          <a:xfrm>
            <a:off x="9525000" y="2800350"/>
            <a:ext cx="20002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3 Surfaces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9525000" y="3200400"/>
            <a:ext cx="200025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18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Desktop</a:t>
            </a:r>
            <a:endParaRPr lang="en-US" sz="1875" dirty="0"/>
          </a:p>
          <a:p>
            <a:pPr algn="l" indent="0" marL="0">
              <a:lnSpc>
                <a:spcPct val="118000"/>
              </a:lnSpc>
              <a:buNone/>
            </a:pPr>
            <a:r>
              <a:rPr lang="en-US" sz="18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Web</a:t>
            </a:r>
            <a:endParaRPr lang="en-US" sz="1875" dirty="0"/>
          </a:p>
          <a:p>
            <a:pPr algn="l" indent="0" marL="0">
              <a:lnSpc>
                <a:spcPct val="118000"/>
              </a:lnSpc>
              <a:buNone/>
            </a:pPr>
            <a:r>
              <a:rPr lang="en-US" sz="18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Mobile / PWA</a:t>
            </a:r>
            <a:endParaRPr lang="en-US" sz="1875" dirty="0"/>
          </a:p>
        </p:txBody>
      </p:sp>
      <p:sp>
        <p:nvSpPr>
          <p:cNvPr id="10" name="Text 7"/>
          <p:cNvSpPr txBox="1"/>
          <p:nvPr/>
        </p:nvSpPr>
        <p:spPr>
          <a:xfrm>
            <a:off x="9525000" y="4514850"/>
            <a:ext cx="200025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2000"/>
              </a:lnSpc>
              <a:buNone/>
            </a:pPr>
            <a:r>
              <a:rPr lang="en-US" sz="135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Cloud diagnostics</a:t>
            </a:r>
            <a:endParaRPr lang="en-US" sz="1350" dirty="0"/>
          </a:p>
          <a:p>
            <a:pPr algn="l" indent="0" marL="0">
              <a:lnSpc>
                <a:spcPct val="122000"/>
              </a:lnSpc>
              <a:buNone/>
            </a:pPr>
            <a:r>
              <a:rPr lang="en-US" sz="135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Release + updater pipeline</a:t>
            </a:r>
            <a:endParaRPr lang="en-US" sz="1350" dirty="0"/>
          </a:p>
          <a:p>
            <a:pPr algn="l" indent="0" marL="0">
              <a:lnSpc>
                <a:spcPct val="122000"/>
              </a:lnSpc>
              <a:buNone/>
            </a:pPr>
            <a:r>
              <a:rPr lang="en-US" sz="135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Billing + entitlements</a:t>
            </a:r>
            <a:endParaRPr lang="en-US" sz="1350" dirty="0"/>
          </a:p>
        </p:txBody>
      </p:sp>
      <p:sp>
        <p:nvSpPr>
          <p:cNvPr id="11" name="Text 8"/>
          <p:cNvSpPr txBox="1"/>
          <p:nvPr/>
        </p:nvSpPr>
        <p:spPr>
          <a:xfrm>
            <a:off x="533400" y="6172200"/>
            <a:ext cx="7239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Live API, diagnostics, and public preview rechecked July 9, 2026.</a:t>
            </a:r>
            <a:endParaRPr lang="en-US" sz="11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12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Terminal Expansion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066800"/>
            <a:ext cx="53340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4000"/>
              </a:lnSpc>
              <a:buNone/>
            </a:pPr>
            <a:r>
              <a:rPr lang="en-US" sz="51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GUARDED</a:t>
            </a:r>
            <a:endParaRPr lang="en-US" sz="5100" dirty="0"/>
          </a:p>
          <a:p>
            <a:pPr algn="l" indent="0" marL="0">
              <a:lnSpc>
                <a:spcPct val="84000"/>
              </a:lnSpc>
              <a:buNone/>
            </a:pPr>
            <a:r>
              <a:rPr lang="en-US" sz="51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TERMINAL</a:t>
            </a:r>
            <a:endParaRPr lang="en-US" sz="5100" dirty="0"/>
          </a:p>
        </p:txBody>
      </p:sp>
      <p:sp>
        <p:nvSpPr>
          <p:cNvPr id="7" name="Text 4"/>
          <p:cNvSpPr txBox="1"/>
          <p:nvPr/>
        </p:nvSpPr>
        <p:spPr>
          <a:xfrm>
            <a:off x="533400" y="2743200"/>
            <a:ext cx="514350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0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next layer is not click-to-trade. It is controlled market access.</a:t>
            </a:r>
            <a:endParaRPr lang="en-US" sz="2025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3886200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01</a:t>
            </a:r>
            <a:endParaRPr lang="en-US" sz="1050" dirty="0"/>
          </a:p>
        </p:txBody>
      </p:sp>
      <p:sp>
        <p:nvSpPr>
          <p:cNvPr id="9" name="Text 6"/>
          <p:cNvSpPr txBox="1"/>
          <p:nvPr/>
        </p:nvSpPr>
        <p:spPr>
          <a:xfrm>
            <a:off x="1085850" y="3867150"/>
            <a:ext cx="4495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Level 2 / Depth</a:t>
            </a:r>
            <a:endParaRPr lang="en-US" sz="1575" dirty="0"/>
          </a:p>
        </p:txBody>
      </p:sp>
      <p:sp>
        <p:nvSpPr>
          <p:cNvPr id="10" name="Text 7"/>
          <p:cNvSpPr txBox="1"/>
          <p:nvPr/>
        </p:nvSpPr>
        <p:spPr>
          <a:xfrm>
            <a:off x="533400" y="4352925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02</a:t>
            </a:r>
            <a:endParaRPr lang="en-US" sz="1050" dirty="0"/>
          </a:p>
        </p:txBody>
      </p:sp>
      <p:sp>
        <p:nvSpPr>
          <p:cNvPr id="11" name="Text 8"/>
          <p:cNvSpPr txBox="1"/>
          <p:nvPr/>
        </p:nvSpPr>
        <p:spPr>
          <a:xfrm>
            <a:off x="1085850" y="4333875"/>
            <a:ext cx="4495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Live Ticks + BBO</a:t>
            </a:r>
            <a:endParaRPr lang="en-US" sz="1575" dirty="0"/>
          </a:p>
        </p:txBody>
      </p:sp>
      <p:sp>
        <p:nvSpPr>
          <p:cNvPr id="12" name="Text 9"/>
          <p:cNvSpPr txBox="1"/>
          <p:nvPr/>
        </p:nvSpPr>
        <p:spPr>
          <a:xfrm>
            <a:off x="533400" y="4819650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03</a:t>
            </a:r>
            <a:endParaRPr lang="en-US" sz="1050" dirty="0"/>
          </a:p>
        </p:txBody>
      </p:sp>
      <p:sp>
        <p:nvSpPr>
          <p:cNvPr id="13" name="Text 10"/>
          <p:cNvSpPr txBox="1"/>
          <p:nvPr/>
        </p:nvSpPr>
        <p:spPr>
          <a:xfrm>
            <a:off x="1085850" y="4800600"/>
            <a:ext cx="4495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Account + Positions</a:t>
            </a:r>
            <a:endParaRPr lang="en-US" sz="1575" dirty="0"/>
          </a:p>
        </p:txBody>
      </p:sp>
      <p:sp>
        <p:nvSpPr>
          <p:cNvPr id="14" name="Text 11"/>
          <p:cNvSpPr txBox="1"/>
          <p:nvPr/>
        </p:nvSpPr>
        <p:spPr>
          <a:xfrm>
            <a:off x="533400" y="5286375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04</a:t>
            </a:r>
            <a:endParaRPr lang="en-US" sz="1050" dirty="0"/>
          </a:p>
        </p:txBody>
      </p:sp>
      <p:sp>
        <p:nvSpPr>
          <p:cNvPr id="15" name="Text 12"/>
          <p:cNvSpPr txBox="1"/>
          <p:nvPr/>
        </p:nvSpPr>
        <p:spPr>
          <a:xfrm>
            <a:off x="1085850" y="5267325"/>
            <a:ext cx="4495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Orders + Fills</a:t>
            </a:r>
            <a:endParaRPr lang="en-US" sz="1575" dirty="0"/>
          </a:p>
        </p:txBody>
      </p:sp>
      <p:sp>
        <p:nvSpPr>
          <p:cNvPr id="16" name="Text 13"/>
          <p:cNvSpPr txBox="1"/>
          <p:nvPr/>
        </p:nvSpPr>
        <p:spPr>
          <a:xfrm>
            <a:off x="533400" y="5753100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05</a:t>
            </a:r>
            <a:endParaRPr lang="en-US" sz="1050" dirty="0"/>
          </a:p>
        </p:txBody>
      </p:sp>
      <p:sp>
        <p:nvSpPr>
          <p:cNvPr id="17" name="Text 14"/>
          <p:cNvSpPr txBox="1"/>
          <p:nvPr/>
        </p:nvSpPr>
        <p:spPr>
          <a:xfrm>
            <a:off x="1085850" y="5734050"/>
            <a:ext cx="4495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Auditable Dry-Run Intent</a:t>
            </a:r>
            <a:endParaRPr lang="en-US" sz="1575" dirty="0"/>
          </a:p>
        </p:txBody>
      </p:sp>
      <p:sp>
        <p:nvSpPr>
          <p:cNvPr id="18" name="Text 15"/>
          <p:cNvSpPr txBox="1"/>
          <p:nvPr/>
        </p:nvSpPr>
        <p:spPr>
          <a:xfrm>
            <a:off x="6743700" y="819150"/>
            <a:ext cx="47625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02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Live Only After All Gates Pass</a:t>
            </a:r>
            <a:endParaRPr lang="en-US" sz="2025" dirty="0"/>
          </a:p>
        </p:txBody>
      </p:sp>
      <p:sp>
        <p:nvSpPr>
          <p:cNvPr id="19" name="Text 16"/>
          <p:cNvSpPr txBox="1"/>
          <p:nvPr/>
        </p:nvSpPr>
        <p:spPr>
          <a:xfrm>
            <a:off x="6743700" y="1504950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01</a:t>
            </a:r>
            <a:endParaRPr lang="en-US" sz="1050" dirty="0"/>
          </a:p>
        </p:txBody>
      </p:sp>
      <p:sp>
        <p:nvSpPr>
          <p:cNvPr id="20" name="Text 17"/>
          <p:cNvSpPr txBox="1"/>
          <p:nvPr/>
        </p:nvSpPr>
        <p:spPr>
          <a:xfrm>
            <a:off x="7334250" y="1476375"/>
            <a:ext cx="40005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Paid entitlement</a:t>
            </a:r>
            <a:endParaRPr lang="en-US" sz="1575" dirty="0"/>
          </a:p>
        </p:txBody>
      </p:sp>
      <p:sp>
        <p:nvSpPr>
          <p:cNvPr id="21" name="Text 18"/>
          <p:cNvSpPr txBox="1"/>
          <p:nvPr/>
        </p:nvSpPr>
        <p:spPr>
          <a:xfrm>
            <a:off x="6743700" y="2162175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02</a:t>
            </a:r>
            <a:endParaRPr lang="en-US" sz="1050" dirty="0"/>
          </a:p>
        </p:txBody>
      </p:sp>
      <p:sp>
        <p:nvSpPr>
          <p:cNvPr id="22" name="Text 19"/>
          <p:cNvSpPr txBox="1"/>
          <p:nvPr/>
        </p:nvSpPr>
        <p:spPr>
          <a:xfrm>
            <a:off x="7334250" y="2133600"/>
            <a:ext cx="40005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Terms + trading-risk consent</a:t>
            </a:r>
            <a:endParaRPr lang="en-US" sz="1575" dirty="0"/>
          </a:p>
        </p:txBody>
      </p:sp>
      <p:sp>
        <p:nvSpPr>
          <p:cNvPr id="23" name="Text 20"/>
          <p:cNvSpPr txBox="1"/>
          <p:nvPr/>
        </p:nvSpPr>
        <p:spPr>
          <a:xfrm>
            <a:off x="6743700" y="2819400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03</a:t>
            </a:r>
            <a:endParaRPr lang="en-US" sz="1050" dirty="0"/>
          </a:p>
        </p:txBody>
      </p:sp>
      <p:sp>
        <p:nvSpPr>
          <p:cNvPr id="24" name="Text 21"/>
          <p:cNvSpPr txBox="1"/>
          <p:nvPr/>
        </p:nvSpPr>
        <p:spPr>
          <a:xfrm>
            <a:off x="7334250" y="2790825"/>
            <a:ext cx="40005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Identity verification</a:t>
            </a:r>
            <a:endParaRPr lang="en-US" sz="1575" dirty="0"/>
          </a:p>
        </p:txBody>
      </p:sp>
      <p:sp>
        <p:nvSpPr>
          <p:cNvPr id="25" name="Text 22"/>
          <p:cNvSpPr txBox="1"/>
          <p:nvPr/>
        </p:nvSpPr>
        <p:spPr>
          <a:xfrm>
            <a:off x="6743700" y="3476625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04</a:t>
            </a:r>
            <a:endParaRPr lang="en-US" sz="1050" dirty="0"/>
          </a:p>
        </p:txBody>
      </p:sp>
      <p:sp>
        <p:nvSpPr>
          <p:cNvPr id="26" name="Text 23"/>
          <p:cNvSpPr txBox="1"/>
          <p:nvPr/>
        </p:nvSpPr>
        <p:spPr>
          <a:xfrm>
            <a:off x="7334250" y="3448050"/>
            <a:ext cx="40005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Broker + market-data authorization</a:t>
            </a:r>
            <a:endParaRPr lang="en-US" sz="1575" dirty="0"/>
          </a:p>
        </p:txBody>
      </p:sp>
      <p:sp>
        <p:nvSpPr>
          <p:cNvPr id="27" name="Text 24"/>
          <p:cNvSpPr txBox="1"/>
          <p:nvPr/>
        </p:nvSpPr>
        <p:spPr>
          <a:xfrm>
            <a:off x="6743700" y="4133850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05</a:t>
            </a:r>
            <a:endParaRPr lang="en-US" sz="1050" dirty="0"/>
          </a:p>
        </p:txBody>
      </p:sp>
      <p:sp>
        <p:nvSpPr>
          <p:cNvPr id="28" name="Text 25"/>
          <p:cNvSpPr txBox="1"/>
          <p:nvPr/>
        </p:nvSpPr>
        <p:spPr>
          <a:xfrm>
            <a:off x="7334250" y="4105275"/>
            <a:ext cx="40005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Rithmic capability check</a:t>
            </a:r>
            <a:endParaRPr lang="en-US" sz="1575" dirty="0"/>
          </a:p>
        </p:txBody>
      </p:sp>
      <p:sp>
        <p:nvSpPr>
          <p:cNvPr id="29" name="Text 26"/>
          <p:cNvSpPr txBox="1"/>
          <p:nvPr/>
        </p:nvSpPr>
        <p:spPr>
          <a:xfrm>
            <a:off x="6743700" y="4791075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06</a:t>
            </a:r>
            <a:endParaRPr lang="en-US" sz="1050" dirty="0"/>
          </a:p>
        </p:txBody>
      </p:sp>
      <p:sp>
        <p:nvSpPr>
          <p:cNvPr id="30" name="Text 27"/>
          <p:cNvSpPr txBox="1"/>
          <p:nvPr/>
        </p:nvSpPr>
        <p:spPr>
          <a:xfrm>
            <a:off x="7334250" y="4762500"/>
            <a:ext cx="40005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Paper / dry-run first</a:t>
            </a:r>
            <a:endParaRPr lang="en-US" sz="1575" dirty="0"/>
          </a:p>
        </p:txBody>
      </p:sp>
      <p:sp>
        <p:nvSpPr>
          <p:cNvPr id="31" name="Text 28"/>
          <p:cNvSpPr txBox="1"/>
          <p:nvPr/>
        </p:nvSpPr>
        <p:spPr>
          <a:xfrm>
            <a:off x="6743700" y="5448300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07</a:t>
            </a:r>
            <a:endParaRPr lang="en-US" sz="1050" dirty="0"/>
          </a:p>
        </p:txBody>
      </p:sp>
      <p:sp>
        <p:nvSpPr>
          <p:cNvPr id="32" name="Text 29"/>
          <p:cNvSpPr txBox="1"/>
          <p:nvPr/>
        </p:nvSpPr>
        <p:spPr>
          <a:xfrm>
            <a:off x="7334250" y="5419725"/>
            <a:ext cx="40005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Allowed account + size + kill switch</a:t>
            </a:r>
            <a:endParaRPr lang="en-US" sz="1575" dirty="0"/>
          </a:p>
        </p:txBody>
      </p:sp>
      <p:sp>
        <p:nvSpPr>
          <p:cNvPr id="33" name="Text 30"/>
          <p:cNvSpPr txBox="1"/>
          <p:nvPr/>
        </p:nvSpPr>
        <p:spPr>
          <a:xfrm>
            <a:off x="6743700" y="6248400"/>
            <a:ext cx="47053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050" dirty="0">
                <a:solidFill>
                  <a:srgbClr val="D8D4C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Roadmap. Fintheon is not currently claiming broker, CTA, adviser, or autonomous-execution status.</a:t>
            </a:r>
            <a:endParaRPr 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13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Startup Costs + Use of Funds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971550"/>
            <a:ext cx="77152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8000"/>
              </a:lnSpc>
              <a:buNone/>
            </a:pPr>
            <a:r>
              <a:rPr lang="en-US" sz="39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RAISE FUNDS TRUST,</a:t>
            </a:r>
            <a:endParaRPr lang="en-US" sz="3900" dirty="0"/>
          </a:p>
          <a:p>
            <a:pPr algn="l" indent="0" marL="0">
              <a:lnSpc>
                <a:spcPct val="88000"/>
              </a:lnSpc>
              <a:buNone/>
            </a:pPr>
            <a:r>
              <a:rPr lang="en-US" sz="39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NOT AN MVP.</a:t>
            </a:r>
            <a:endParaRPr lang="en-US" sz="3900" dirty="0"/>
          </a:p>
        </p:txBody>
      </p:sp>
      <p:sp>
        <p:nvSpPr>
          <p:cNvPr id="7" name="Text 4"/>
          <p:cNvSpPr txBox="1"/>
          <p:nvPr/>
        </p:nvSpPr>
        <p:spPr>
          <a:xfrm>
            <a:off x="8420100" y="971550"/>
            <a:ext cx="31242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5400" b="1" dirty="0">
                <a:solidFill>
                  <a:srgbClr val="159A6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$1.25M</a:t>
            </a:r>
            <a:endParaRPr lang="en-US" sz="5400" dirty="0"/>
          </a:p>
        </p:txBody>
      </p:sp>
      <p:sp>
        <p:nvSpPr>
          <p:cNvPr id="8" name="Text 5"/>
          <p:cNvSpPr txBox="1"/>
          <p:nvPr/>
        </p:nvSpPr>
        <p:spPr>
          <a:xfrm>
            <a:off x="8210550" y="1828800"/>
            <a:ext cx="33337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Post-Money SAFE</a:t>
            </a:r>
            <a:endParaRPr lang="en-US" sz="1050" dirty="0"/>
          </a:p>
          <a:p>
            <a:pPr algn="r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12-Month Planning Scenario</a:t>
            </a:r>
            <a:endParaRPr lang="en-US" sz="1050" dirty="0"/>
          </a:p>
        </p:txBody>
      </p:sp>
      <p:sp>
        <p:nvSpPr>
          <p:cNvPr id="9" name="Text 6"/>
          <p:cNvSpPr txBox="1"/>
          <p:nvPr/>
        </p:nvSpPr>
        <p:spPr>
          <a:xfrm>
            <a:off x="533400" y="2819400"/>
            <a:ext cx="7810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159A6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35%</a:t>
            </a:r>
            <a:endParaRPr lang="en-US" sz="1800" dirty="0"/>
          </a:p>
        </p:txBody>
      </p:sp>
      <p:sp>
        <p:nvSpPr>
          <p:cNvPr id="10" name="Text 7"/>
          <p:cNvSpPr txBox="1"/>
          <p:nvPr/>
        </p:nvSpPr>
        <p:spPr>
          <a:xfrm>
            <a:off x="1562100" y="283845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4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Terminal + Data Integration</a:t>
            </a:r>
            <a:endParaRPr lang="en-US" sz="1425" dirty="0"/>
          </a:p>
        </p:txBody>
      </p:sp>
      <p:sp>
        <p:nvSpPr>
          <p:cNvPr id="11" name="Text 8"/>
          <p:cNvSpPr txBox="1"/>
          <p:nvPr/>
        </p:nvSpPr>
        <p:spPr>
          <a:xfrm>
            <a:off x="6381750" y="2819400"/>
            <a:ext cx="1714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16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$437.5k</a:t>
            </a:r>
            <a:endParaRPr lang="en-US" sz="1650" dirty="0"/>
          </a:p>
        </p:txBody>
      </p:sp>
      <p:sp>
        <p:nvSpPr>
          <p:cNvPr id="12" name="Text 9"/>
          <p:cNvSpPr txBox="1"/>
          <p:nvPr/>
        </p:nvSpPr>
        <p:spPr>
          <a:xfrm>
            <a:off x="533400" y="3352800"/>
            <a:ext cx="7810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25%</a:t>
            </a:r>
            <a:endParaRPr lang="en-US" sz="1800" dirty="0"/>
          </a:p>
        </p:txBody>
      </p:sp>
      <p:sp>
        <p:nvSpPr>
          <p:cNvPr id="13" name="Text 10"/>
          <p:cNvSpPr txBox="1"/>
          <p:nvPr/>
        </p:nvSpPr>
        <p:spPr>
          <a:xfrm>
            <a:off x="1562100" y="337185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4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Security + IDV + Audit</a:t>
            </a:r>
            <a:endParaRPr lang="en-US" sz="1425" dirty="0"/>
          </a:p>
        </p:txBody>
      </p:sp>
      <p:sp>
        <p:nvSpPr>
          <p:cNvPr id="14" name="Text 11"/>
          <p:cNvSpPr txBox="1"/>
          <p:nvPr/>
        </p:nvSpPr>
        <p:spPr>
          <a:xfrm>
            <a:off x="6381750" y="3352800"/>
            <a:ext cx="1714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16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$312.5k</a:t>
            </a:r>
            <a:endParaRPr lang="en-US" sz="1650" dirty="0"/>
          </a:p>
        </p:txBody>
      </p:sp>
      <p:sp>
        <p:nvSpPr>
          <p:cNvPr id="15" name="Text 12"/>
          <p:cNvSpPr txBox="1"/>
          <p:nvPr/>
        </p:nvSpPr>
        <p:spPr>
          <a:xfrm>
            <a:off x="533400" y="3886200"/>
            <a:ext cx="7810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20%</a:t>
            </a:r>
            <a:endParaRPr lang="en-US" sz="1800" dirty="0"/>
          </a:p>
        </p:txBody>
      </p:sp>
      <p:sp>
        <p:nvSpPr>
          <p:cNvPr id="16" name="Text 13"/>
          <p:cNvSpPr txBox="1"/>
          <p:nvPr/>
        </p:nvSpPr>
        <p:spPr>
          <a:xfrm>
            <a:off x="1562100" y="390525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4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Product + Release + Support</a:t>
            </a:r>
            <a:endParaRPr lang="en-US" sz="1425" dirty="0"/>
          </a:p>
        </p:txBody>
      </p:sp>
      <p:sp>
        <p:nvSpPr>
          <p:cNvPr id="17" name="Text 14"/>
          <p:cNvSpPr txBox="1"/>
          <p:nvPr/>
        </p:nvSpPr>
        <p:spPr>
          <a:xfrm>
            <a:off x="6381750" y="3886200"/>
            <a:ext cx="1714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16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$250k</a:t>
            </a:r>
            <a:endParaRPr lang="en-US" sz="1650" dirty="0"/>
          </a:p>
        </p:txBody>
      </p:sp>
      <p:sp>
        <p:nvSpPr>
          <p:cNvPr id="18" name="Text 15"/>
          <p:cNvSpPr txBox="1"/>
          <p:nvPr/>
        </p:nvSpPr>
        <p:spPr>
          <a:xfrm>
            <a:off x="533400" y="4419600"/>
            <a:ext cx="7810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12%</a:t>
            </a:r>
            <a:endParaRPr lang="en-US" sz="1800" dirty="0"/>
          </a:p>
        </p:txBody>
      </p:sp>
      <p:sp>
        <p:nvSpPr>
          <p:cNvPr id="19" name="Text 16"/>
          <p:cNvSpPr txBox="1"/>
          <p:nvPr/>
        </p:nvSpPr>
        <p:spPr>
          <a:xfrm>
            <a:off x="1562100" y="443865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4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Go-To-Market</a:t>
            </a:r>
            <a:endParaRPr lang="en-US" sz="1425" dirty="0"/>
          </a:p>
        </p:txBody>
      </p:sp>
      <p:sp>
        <p:nvSpPr>
          <p:cNvPr id="20" name="Text 17"/>
          <p:cNvSpPr txBox="1"/>
          <p:nvPr/>
        </p:nvSpPr>
        <p:spPr>
          <a:xfrm>
            <a:off x="6381750" y="4419600"/>
            <a:ext cx="1714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16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$150k</a:t>
            </a:r>
            <a:endParaRPr lang="en-US" sz="1650" dirty="0"/>
          </a:p>
        </p:txBody>
      </p:sp>
      <p:sp>
        <p:nvSpPr>
          <p:cNvPr id="21" name="Text 18"/>
          <p:cNvSpPr txBox="1"/>
          <p:nvPr/>
        </p:nvSpPr>
        <p:spPr>
          <a:xfrm>
            <a:off x="533400" y="4953000"/>
            <a:ext cx="7810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08%</a:t>
            </a:r>
            <a:endParaRPr lang="en-US" sz="1800" dirty="0"/>
          </a:p>
        </p:txBody>
      </p:sp>
      <p:sp>
        <p:nvSpPr>
          <p:cNvPr id="22" name="Text 19"/>
          <p:cNvSpPr txBox="1"/>
          <p:nvPr/>
        </p:nvSpPr>
        <p:spPr>
          <a:xfrm>
            <a:off x="1562100" y="497205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4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Legal + Vendor Reserve</a:t>
            </a:r>
            <a:endParaRPr lang="en-US" sz="1425" dirty="0"/>
          </a:p>
        </p:txBody>
      </p:sp>
      <p:sp>
        <p:nvSpPr>
          <p:cNvPr id="23" name="Text 20"/>
          <p:cNvSpPr txBox="1"/>
          <p:nvPr/>
        </p:nvSpPr>
        <p:spPr>
          <a:xfrm>
            <a:off x="6381750" y="4953000"/>
            <a:ext cx="1714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16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$100k</a:t>
            </a:r>
            <a:endParaRPr lang="en-US" sz="1650" dirty="0"/>
          </a:p>
        </p:txBody>
      </p:sp>
      <p:sp>
        <p:nvSpPr>
          <p:cNvPr id="24" name="Text 21"/>
          <p:cNvSpPr txBox="1"/>
          <p:nvPr/>
        </p:nvSpPr>
        <p:spPr>
          <a:xfrm>
            <a:off x="8724900" y="3048000"/>
            <a:ext cx="2705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Modeled Hard-Cost Reserve</a:t>
            </a:r>
            <a:endParaRPr lang="en-US" sz="1050" dirty="0"/>
          </a:p>
        </p:txBody>
      </p:sp>
      <p:sp>
        <p:nvSpPr>
          <p:cNvPr id="25" name="Text 22"/>
          <p:cNvSpPr txBox="1"/>
          <p:nvPr/>
        </p:nvSpPr>
        <p:spPr>
          <a:xfrm>
            <a:off x="8724900" y="3448050"/>
            <a:ext cx="27051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31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$180k-$420k</a:t>
            </a:r>
            <a:endParaRPr lang="en-US" sz="3150" dirty="0"/>
          </a:p>
        </p:txBody>
      </p:sp>
      <p:sp>
        <p:nvSpPr>
          <p:cNvPr id="26" name="Text 23"/>
          <p:cNvSpPr txBox="1"/>
          <p:nvPr/>
        </p:nvSpPr>
        <p:spPr>
          <a:xfrm>
            <a:off x="8724900" y="4019550"/>
            <a:ext cx="2705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75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before payroll</a:t>
            </a:r>
            <a:endParaRPr lang="en-US" sz="1275" dirty="0"/>
          </a:p>
        </p:txBody>
      </p:sp>
      <p:sp>
        <p:nvSpPr>
          <p:cNvPr id="27" name="Text 24"/>
          <p:cNvSpPr txBox="1"/>
          <p:nvPr/>
        </p:nvSpPr>
        <p:spPr>
          <a:xfrm>
            <a:off x="8724900" y="4476750"/>
            <a:ext cx="27051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Security + SOC 2</a:t>
            </a:r>
            <a:endParaRPr lang="en-US" sz="12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Legal + consent walls</a:t>
            </a:r>
            <a:endParaRPr lang="en-US" sz="12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Rithmic + exchange data</a:t>
            </a:r>
            <a:endParaRPr lang="en-US" sz="12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Infrastructure + observability</a:t>
            </a:r>
            <a:endParaRPr lang="en-US" sz="1200" dirty="0"/>
          </a:p>
        </p:txBody>
      </p:sp>
      <p:sp>
        <p:nvSpPr>
          <p:cNvPr id="28" name="Text 25"/>
          <p:cNvSpPr txBox="1"/>
          <p:nvPr/>
        </p:nvSpPr>
        <p:spPr>
          <a:xfrm>
            <a:off x="533400" y="5848350"/>
            <a:ext cx="111252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05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Vendor pricing and regulatory scope can move materially. Sources: Stripe Identity, Vanta, AMP Futures, CME Group 2026 fee list.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F4F1E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F4F1E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14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The Ask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066800"/>
            <a:ext cx="5715000" cy="1466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2000"/>
              </a:lnSpc>
              <a:buNone/>
            </a:pPr>
            <a:r>
              <a:rPr lang="en-US" sz="55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WE BUILT</a:t>
            </a:r>
            <a:endParaRPr lang="en-US" sz="5550" dirty="0"/>
          </a:p>
          <a:p>
            <a:pPr algn="l" indent="0" marL="0">
              <a:lnSpc>
                <a:spcPct val="82000"/>
              </a:lnSpc>
              <a:buNone/>
            </a:pPr>
            <a:r>
              <a:rPr lang="en-US" sz="55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DESK.</a:t>
            </a:r>
            <a:endParaRPr lang="en-US" sz="5550" dirty="0"/>
          </a:p>
        </p:txBody>
      </p:sp>
      <p:sp>
        <p:nvSpPr>
          <p:cNvPr id="7" name="Text 4"/>
          <p:cNvSpPr txBox="1"/>
          <p:nvPr/>
        </p:nvSpPr>
        <p:spPr>
          <a:xfrm>
            <a:off x="6286500" y="1066800"/>
            <a:ext cx="5334000" cy="1466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4000"/>
              </a:lnSpc>
              <a:buNone/>
            </a:pPr>
            <a:r>
              <a:rPr lang="en-US" sz="4950" b="1" dirty="0">
                <a:solidFill>
                  <a:srgbClr val="C79F4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NOW FUND</a:t>
            </a:r>
            <a:endParaRPr lang="en-US" sz="4950" dirty="0"/>
          </a:p>
          <a:p>
            <a:pPr algn="l" indent="0" marL="0">
              <a:lnSpc>
                <a:spcPct val="84000"/>
              </a:lnSpc>
              <a:buNone/>
            </a:pPr>
            <a:r>
              <a:rPr lang="en-US" sz="4950" b="1" dirty="0">
                <a:solidFill>
                  <a:srgbClr val="C79F4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TERMINAL.</a:t>
            </a:r>
            <a:endParaRPr lang="en-US" sz="4950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3124200"/>
            <a:ext cx="342900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61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$1.25M</a:t>
            </a:r>
            <a:endParaRPr lang="en-US" sz="6150" dirty="0"/>
          </a:p>
        </p:txBody>
      </p:sp>
      <p:sp>
        <p:nvSpPr>
          <p:cNvPr id="9" name="Text 6"/>
          <p:cNvSpPr txBox="1"/>
          <p:nvPr/>
        </p:nvSpPr>
        <p:spPr>
          <a:xfrm>
            <a:off x="533400" y="4095750"/>
            <a:ext cx="3429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Post-Money SAFE</a:t>
            </a:r>
            <a:endParaRPr lang="en-US" sz="1125" dirty="0"/>
          </a:p>
        </p:txBody>
      </p:sp>
      <p:sp>
        <p:nvSpPr>
          <p:cNvPr id="10" name="Text 7"/>
          <p:cNvSpPr txBox="1"/>
          <p:nvPr/>
        </p:nvSpPr>
        <p:spPr>
          <a:xfrm>
            <a:off x="4762500" y="3257550"/>
            <a:ext cx="1714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Capital</a:t>
            </a:r>
            <a:endParaRPr lang="en-US" sz="1200" dirty="0"/>
          </a:p>
        </p:txBody>
      </p:sp>
      <p:sp>
        <p:nvSpPr>
          <p:cNvPr id="11" name="Text 8"/>
          <p:cNvSpPr txBox="1"/>
          <p:nvPr/>
        </p:nvSpPr>
        <p:spPr>
          <a:xfrm>
            <a:off x="4762500" y="3638550"/>
            <a:ext cx="2667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Fund security, IDV, legal gates, terminal engineering, and beta distribution.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8096250" y="3257550"/>
            <a:ext cx="1714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Partners</a:t>
            </a:r>
            <a:endParaRPr lang="en-US" sz="1200" dirty="0"/>
          </a:p>
        </p:txBody>
      </p:sp>
      <p:sp>
        <p:nvSpPr>
          <p:cNvPr id="13" name="Text 10"/>
          <p:cNvSpPr txBox="1"/>
          <p:nvPr/>
        </p:nvSpPr>
        <p:spPr>
          <a:xfrm>
            <a:off x="8096250" y="3638550"/>
            <a:ext cx="28575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Rithmic/broker access, market data, and serious pilot desks.</a:t>
            </a:r>
            <a:endParaRPr lang="en-US" sz="1500" dirty="0"/>
          </a:p>
        </p:txBody>
      </p:sp>
      <p:sp>
        <p:nvSpPr>
          <p:cNvPr id="14" name="Text 11"/>
          <p:cNvSpPr txBox="1"/>
          <p:nvPr/>
        </p:nvSpPr>
        <p:spPr>
          <a:xfrm>
            <a:off x="533400" y="5276850"/>
            <a:ext cx="381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01</a:t>
            </a:r>
            <a:endParaRPr lang="en-US" sz="1050" dirty="0"/>
          </a:p>
        </p:txBody>
      </p:sp>
      <p:sp>
        <p:nvSpPr>
          <p:cNvPr id="15" name="Text 12"/>
          <p:cNvSpPr txBox="1"/>
          <p:nvPr/>
        </p:nvSpPr>
        <p:spPr>
          <a:xfrm>
            <a:off x="1009650" y="5257800"/>
            <a:ext cx="20574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Terms + IDV Wall</a:t>
            </a:r>
            <a:endParaRPr lang="en-US" sz="1350" dirty="0"/>
          </a:p>
        </p:txBody>
      </p:sp>
      <p:sp>
        <p:nvSpPr>
          <p:cNvPr id="16" name="Text 13"/>
          <p:cNvSpPr txBox="1"/>
          <p:nvPr/>
        </p:nvSpPr>
        <p:spPr>
          <a:xfrm>
            <a:off x="3314700" y="5276850"/>
            <a:ext cx="381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02</a:t>
            </a:r>
            <a:endParaRPr lang="en-US" sz="1050" dirty="0"/>
          </a:p>
        </p:txBody>
      </p:sp>
      <p:sp>
        <p:nvSpPr>
          <p:cNvPr id="17" name="Text 14"/>
          <p:cNvSpPr txBox="1"/>
          <p:nvPr/>
        </p:nvSpPr>
        <p:spPr>
          <a:xfrm>
            <a:off x="3790950" y="5257800"/>
            <a:ext cx="20574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Rithmic Beta</a:t>
            </a:r>
            <a:endParaRPr lang="en-US" sz="1350" dirty="0"/>
          </a:p>
        </p:txBody>
      </p:sp>
      <p:sp>
        <p:nvSpPr>
          <p:cNvPr id="18" name="Text 15"/>
          <p:cNvSpPr txBox="1"/>
          <p:nvPr/>
        </p:nvSpPr>
        <p:spPr>
          <a:xfrm>
            <a:off x="6096000" y="5276850"/>
            <a:ext cx="381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03</a:t>
            </a:r>
            <a:endParaRPr lang="en-US" sz="1050" dirty="0"/>
          </a:p>
        </p:txBody>
      </p:sp>
      <p:sp>
        <p:nvSpPr>
          <p:cNvPr id="19" name="Text 16"/>
          <p:cNvSpPr txBox="1"/>
          <p:nvPr/>
        </p:nvSpPr>
        <p:spPr>
          <a:xfrm>
            <a:off x="6572250" y="5257800"/>
            <a:ext cx="20574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Level 2 Dry-Run</a:t>
            </a:r>
            <a:endParaRPr lang="en-US" sz="1350" dirty="0"/>
          </a:p>
        </p:txBody>
      </p:sp>
      <p:sp>
        <p:nvSpPr>
          <p:cNvPr id="20" name="Text 17"/>
          <p:cNvSpPr txBox="1"/>
          <p:nvPr/>
        </p:nvSpPr>
        <p:spPr>
          <a:xfrm>
            <a:off x="8877300" y="5276850"/>
            <a:ext cx="381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04</a:t>
            </a:r>
            <a:endParaRPr lang="en-US" sz="1050" dirty="0"/>
          </a:p>
        </p:txBody>
      </p:sp>
      <p:sp>
        <p:nvSpPr>
          <p:cNvPr id="21" name="Text 18"/>
          <p:cNvSpPr txBox="1"/>
          <p:nvPr/>
        </p:nvSpPr>
        <p:spPr>
          <a:xfrm>
            <a:off x="9353550" y="5257800"/>
            <a:ext cx="20574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Guarded Live Gate</a:t>
            </a:r>
            <a:endParaRPr lang="en-US" sz="1350" dirty="0"/>
          </a:p>
        </p:txBody>
      </p:sp>
      <p:sp>
        <p:nvSpPr>
          <p:cNvPr id="22" name="Text 19"/>
          <p:cNvSpPr txBox="1"/>
          <p:nvPr/>
        </p:nvSpPr>
        <p:spPr>
          <a:xfrm>
            <a:off x="533400" y="6286500"/>
            <a:ext cx="10668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D8D4C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Planning draft. No claim of guaranteed performance, brokerage, investment advice, or currently enabled autonomous live trading.</a:t>
            </a:r>
            <a:endParaRPr lang="en-US" sz="9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15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Market Expansion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066800"/>
            <a:ext cx="7810500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8000"/>
              </a:lnSpc>
              <a:buNone/>
            </a:pPr>
            <a:r>
              <a:rPr lang="en-US" sz="43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market is already</a:t>
            </a:r>
            <a:endParaRPr lang="en-US" sz="4350" dirty="0"/>
          </a:p>
          <a:p>
            <a:pPr algn="l" indent="0" marL="0">
              <a:lnSpc>
                <a:spcPct val="88000"/>
              </a:lnSpc>
              <a:buNone/>
            </a:pPr>
            <a:r>
              <a:rPr lang="en-US" sz="43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cross-asset.</a:t>
            </a:r>
            <a:endParaRPr lang="en-US" sz="4350" dirty="0"/>
          </a:p>
        </p:txBody>
      </p:sp>
      <p:sp>
        <p:nvSpPr>
          <p:cNvPr id="7" name="Text 4"/>
          <p:cNvSpPr txBox="1"/>
          <p:nvPr/>
        </p:nvSpPr>
        <p:spPr>
          <a:xfrm>
            <a:off x="533400" y="2400300"/>
            <a:ext cx="819150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1725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Fintheon starts where the workflow is strongest, then carries its decision layer across equities and options.</a:t>
            </a:r>
            <a:endParaRPr lang="en-US" sz="1725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3333750"/>
            <a:ext cx="2667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12.2B</a:t>
            </a:r>
            <a:endParaRPr lang="en-US" sz="4200" dirty="0"/>
          </a:p>
        </p:txBody>
      </p:sp>
      <p:sp>
        <p:nvSpPr>
          <p:cNvPr id="9" name="Text 6"/>
          <p:cNvSpPr txBox="1"/>
          <p:nvPr/>
        </p:nvSpPr>
        <p:spPr>
          <a:xfrm>
            <a:off x="533400" y="4114800"/>
            <a:ext cx="2857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Equity shares per day (2024)</a:t>
            </a:r>
            <a:endParaRPr lang="en-US" sz="1125" dirty="0"/>
          </a:p>
        </p:txBody>
      </p:sp>
      <p:sp>
        <p:nvSpPr>
          <p:cNvPr id="10" name="Text 7"/>
          <p:cNvSpPr txBox="1"/>
          <p:nvPr/>
        </p:nvSpPr>
        <p:spPr>
          <a:xfrm>
            <a:off x="4381500" y="3333750"/>
            <a:ext cx="2667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00" b="1" dirty="0">
                <a:solidFill>
                  <a:srgbClr val="159A6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15.2B</a:t>
            </a:r>
            <a:endParaRPr lang="en-US" sz="4200" dirty="0"/>
          </a:p>
        </p:txBody>
      </p:sp>
      <p:sp>
        <p:nvSpPr>
          <p:cNvPr id="11" name="Text 8"/>
          <p:cNvSpPr txBox="1"/>
          <p:nvPr/>
        </p:nvSpPr>
        <p:spPr>
          <a:xfrm>
            <a:off x="4381500" y="4114800"/>
            <a:ext cx="3238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Listed options contracts (2025)</a:t>
            </a:r>
            <a:endParaRPr lang="en-US" sz="1125" dirty="0"/>
          </a:p>
        </p:txBody>
      </p:sp>
      <p:sp>
        <p:nvSpPr>
          <p:cNvPr id="12" name="Text 9"/>
          <p:cNvSpPr txBox="1"/>
          <p:nvPr/>
        </p:nvSpPr>
        <p:spPr>
          <a:xfrm>
            <a:off x="4381500" y="4438650"/>
            <a:ext cx="2095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650" b="1" dirty="0">
                <a:solidFill>
                  <a:srgbClr val="159A6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+26% YoY</a:t>
            </a:r>
            <a:endParaRPr lang="en-US" sz="1650" dirty="0"/>
          </a:p>
        </p:txBody>
      </p:sp>
      <p:sp>
        <p:nvSpPr>
          <p:cNvPr id="13" name="Text 10"/>
          <p:cNvSpPr txBox="1"/>
          <p:nvPr/>
        </p:nvSpPr>
        <p:spPr>
          <a:xfrm>
            <a:off x="8191500" y="3333750"/>
            <a:ext cx="3048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28.1M</a:t>
            </a:r>
            <a:endParaRPr lang="en-US" sz="4200" dirty="0"/>
          </a:p>
        </p:txBody>
      </p:sp>
      <p:sp>
        <p:nvSpPr>
          <p:cNvPr id="14" name="Text 11"/>
          <p:cNvSpPr txBox="1"/>
          <p:nvPr/>
        </p:nvSpPr>
        <p:spPr>
          <a:xfrm>
            <a:off x="8191500" y="4114800"/>
            <a:ext cx="3429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CME futures + options per day (2025)</a:t>
            </a:r>
            <a:endParaRPr lang="en-US" sz="1125" dirty="0"/>
          </a:p>
        </p:txBody>
      </p:sp>
      <p:sp>
        <p:nvSpPr>
          <p:cNvPr id="15" name="Text 12"/>
          <p:cNvSpPr txBox="1"/>
          <p:nvPr/>
        </p:nvSpPr>
        <p:spPr>
          <a:xfrm>
            <a:off x="8191500" y="4591050"/>
            <a:ext cx="2095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650" b="1" dirty="0">
                <a:solidFill>
                  <a:srgbClr val="159A6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+6% YoY</a:t>
            </a:r>
            <a:endParaRPr lang="en-US" sz="1650" dirty="0"/>
          </a:p>
        </p:txBody>
      </p:sp>
      <p:sp>
        <p:nvSpPr>
          <p:cNvPr id="16" name="Text 13"/>
          <p:cNvSpPr txBox="1"/>
          <p:nvPr/>
        </p:nvSpPr>
        <p:spPr>
          <a:xfrm>
            <a:off x="533400" y="5391150"/>
            <a:ext cx="7239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activity proves a large, liquid market. It does not by itself equal Fintheon revenue.</a:t>
            </a:r>
            <a:endParaRPr lang="en-US" sz="1350" dirty="0"/>
          </a:p>
        </p:txBody>
      </p:sp>
      <p:sp>
        <p:nvSpPr>
          <p:cNvPr id="17" name="Text 14"/>
          <p:cNvSpPr txBox="1"/>
          <p:nvPr/>
        </p:nvSpPr>
        <p:spPr>
          <a:xfrm>
            <a:off x="533400" y="6210300"/>
            <a:ext cx="857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900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Sources: SIFMA 2025; Cboe 2025; CME Group 2025 market statistics.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F4F1E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16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Ownership Strategy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066800"/>
            <a:ext cx="523875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owned layer</a:t>
            </a:r>
            <a:endParaRPr lang="en-US" sz="3525" dirty="0"/>
          </a:p>
          <a:p>
            <a:pPr algn="l" indent="0" marL="0">
              <a:lnSpc>
                <a:spcPct val="90000"/>
              </a:lnSpc>
              <a:buNone/>
            </a:pPr>
            <a:r>
              <a:rPr lang="en-US" sz="35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survives every market.</a:t>
            </a:r>
            <a:endParaRPr lang="en-US" sz="3525" dirty="0"/>
          </a:p>
        </p:txBody>
      </p:sp>
      <p:sp>
        <p:nvSpPr>
          <p:cNvPr id="7" name="Text 4"/>
          <p:cNvSpPr txBox="1"/>
          <p:nvPr/>
        </p:nvSpPr>
        <p:spPr>
          <a:xfrm>
            <a:off x="533400" y="2571750"/>
            <a:ext cx="2857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Fintheon owns</a:t>
            </a:r>
            <a:endParaRPr lang="en-US" sz="1125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3009900"/>
            <a:ext cx="4476750" cy="1924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12000"/>
              </a:lnSpc>
              <a:buNone/>
            </a:pPr>
            <a:r>
              <a:rPr lang="en-US" sz="18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Decision context</a:t>
            </a:r>
            <a:endParaRPr lang="en-US" sz="1800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18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Risk and behavior</a:t>
            </a:r>
            <a:endParaRPr lang="en-US" sz="1800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18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Narrative memory</a:t>
            </a:r>
            <a:endParaRPr lang="en-US" sz="1800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18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Agent orchestration</a:t>
            </a:r>
            <a:endParaRPr lang="en-US" sz="1800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18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Audit + entitlement logic</a:t>
            </a:r>
            <a:endParaRPr lang="en-US" sz="1800" dirty="0"/>
          </a:p>
        </p:txBody>
      </p:sp>
      <p:sp>
        <p:nvSpPr>
          <p:cNvPr id="9" name="Text 6"/>
          <p:cNvSpPr txBox="1"/>
          <p:nvPr/>
        </p:nvSpPr>
        <p:spPr>
          <a:xfrm>
            <a:off x="67056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Partner rails</a:t>
            </a:r>
            <a:endParaRPr lang="en-US" sz="1125" dirty="0"/>
          </a:p>
        </p:txBody>
      </p:sp>
      <p:sp>
        <p:nvSpPr>
          <p:cNvPr id="10" name="Text 7"/>
          <p:cNvSpPr txBox="1"/>
          <p:nvPr/>
        </p:nvSpPr>
        <p:spPr>
          <a:xfrm>
            <a:off x="6705600" y="1066800"/>
            <a:ext cx="4762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2000"/>
              </a:lnSpc>
              <a:buNone/>
            </a:pPr>
            <a:r>
              <a:rPr lang="en-US" sz="31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Access is integrated.</a:t>
            </a:r>
            <a:endParaRPr lang="en-US" sz="3150" dirty="0"/>
          </a:p>
          <a:p>
            <a:pPr algn="l" indent="0" marL="0">
              <a:lnSpc>
                <a:spcPct val="92000"/>
              </a:lnSpc>
              <a:buNone/>
            </a:pPr>
            <a:r>
              <a:rPr lang="en-US" sz="31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intelligence stays ours.</a:t>
            </a:r>
            <a:endParaRPr lang="en-US" sz="3150" dirty="0"/>
          </a:p>
        </p:txBody>
      </p:sp>
      <p:sp>
        <p:nvSpPr>
          <p:cNvPr id="11" name="Text 8"/>
          <p:cNvSpPr txBox="1"/>
          <p:nvPr/>
        </p:nvSpPr>
        <p:spPr>
          <a:xfrm>
            <a:off x="6705600" y="3009900"/>
            <a:ext cx="4476750" cy="1924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12000"/>
              </a:lnSpc>
              <a:buNone/>
            </a:pPr>
            <a:r>
              <a:rPr lang="en-US" sz="172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Brokerage custody</a:t>
            </a:r>
            <a:endParaRPr lang="en-US" sz="1725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172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Order routing + settlement</a:t>
            </a:r>
            <a:endParaRPr lang="en-US" sz="1725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172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Exchange and Level 2 data</a:t>
            </a:r>
            <a:endParaRPr lang="en-US" sz="1725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172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Futures clearing / FCM</a:t>
            </a:r>
            <a:endParaRPr lang="en-US" sz="1725" dirty="0"/>
          </a:p>
          <a:p>
            <a:pPr algn="l" indent="0" marL="0">
              <a:lnSpc>
                <a:spcPct val="112000"/>
              </a:lnSpc>
              <a:buNone/>
            </a:pPr>
            <a:r>
              <a:rPr lang="en-US" sz="172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Identity vendors</a:t>
            </a:r>
            <a:endParaRPr lang="en-US" sz="1725" dirty="0"/>
          </a:p>
        </p:txBody>
      </p:sp>
      <p:sp>
        <p:nvSpPr>
          <p:cNvPr id="12" name="Text 9"/>
          <p:cNvSpPr txBox="1"/>
          <p:nvPr/>
        </p:nvSpPr>
        <p:spPr>
          <a:xfrm>
            <a:off x="533400" y="5810250"/>
            <a:ext cx="4762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One product layer, multiple market adapters.</a:t>
            </a:r>
            <a:endParaRPr lang="en-US" sz="1350" dirty="0"/>
          </a:p>
        </p:txBody>
      </p:sp>
      <p:sp>
        <p:nvSpPr>
          <p:cNvPr id="13" name="Text 10"/>
          <p:cNvSpPr txBox="1"/>
          <p:nvPr/>
        </p:nvSpPr>
        <p:spPr>
          <a:xfrm>
            <a:off x="6705600" y="5810250"/>
            <a:ext cx="47625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D8D4C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Execution and custody remain partner-led until legal scope is confirmed.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17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Post-Money SAFE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066800"/>
            <a:ext cx="7810500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pre-seed round with</a:t>
            </a:r>
            <a:endParaRPr lang="en-US" sz="4050" dirty="0"/>
          </a:p>
          <a:p>
            <a:pPr algn="l" indent="0" marL="0">
              <a:lnSpc>
                <a:spcPct val="90000"/>
              </a:lnSpc>
              <a:buNone/>
            </a:pPr>
            <a:r>
              <a:rPr lang="en-US" sz="40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clean ownership math.</a:t>
            </a:r>
            <a:endParaRPr lang="en-US" sz="4050" dirty="0"/>
          </a:p>
        </p:txBody>
      </p:sp>
      <p:sp>
        <p:nvSpPr>
          <p:cNvPr id="7" name="Text 4"/>
          <p:cNvSpPr txBox="1"/>
          <p:nvPr/>
        </p:nvSpPr>
        <p:spPr>
          <a:xfrm>
            <a:off x="533400" y="2609850"/>
            <a:ext cx="857250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165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Post-money SAFE terms keep early financing simple while preserving room for the terminal and cross-asset expansion.</a:t>
            </a:r>
            <a:endParaRPr lang="en-US" sz="1650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3333750"/>
            <a:ext cx="2190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Anchor check</a:t>
            </a:r>
            <a:endParaRPr lang="en-US" sz="1125" dirty="0"/>
          </a:p>
        </p:txBody>
      </p:sp>
      <p:sp>
        <p:nvSpPr>
          <p:cNvPr id="9" name="Text 6"/>
          <p:cNvSpPr txBox="1"/>
          <p:nvPr/>
        </p:nvSpPr>
        <p:spPr>
          <a:xfrm>
            <a:off x="533400" y="3638550"/>
            <a:ext cx="219075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$500k</a:t>
            </a:r>
            <a:endParaRPr lang="en-US" sz="3750" dirty="0"/>
          </a:p>
        </p:txBody>
      </p:sp>
      <p:sp>
        <p:nvSpPr>
          <p:cNvPr id="10" name="Text 7"/>
          <p:cNvSpPr txBox="1"/>
          <p:nvPr/>
        </p:nvSpPr>
        <p:spPr>
          <a:xfrm>
            <a:off x="2952750" y="3695700"/>
            <a:ext cx="2857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159A6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$6.25M cap</a:t>
            </a:r>
            <a:endParaRPr lang="en-US" sz="2175" dirty="0"/>
          </a:p>
        </p:txBody>
      </p:sp>
      <p:sp>
        <p:nvSpPr>
          <p:cNvPr id="11" name="Text 8"/>
          <p:cNvSpPr txBox="1"/>
          <p:nvPr/>
        </p:nvSpPr>
        <p:spPr>
          <a:xfrm>
            <a:off x="2952750" y="4114800"/>
            <a:ext cx="31432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8% post-money ownership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6477000" y="3333750"/>
            <a:ext cx="2476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Full round target</a:t>
            </a:r>
            <a:endParaRPr lang="en-US" sz="1125" dirty="0"/>
          </a:p>
        </p:txBody>
      </p:sp>
      <p:sp>
        <p:nvSpPr>
          <p:cNvPr id="13" name="Text 10"/>
          <p:cNvSpPr txBox="1"/>
          <p:nvPr/>
        </p:nvSpPr>
        <p:spPr>
          <a:xfrm>
            <a:off x="6477000" y="3638550"/>
            <a:ext cx="219075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$1.25M</a:t>
            </a:r>
            <a:endParaRPr lang="en-US" sz="3750" dirty="0"/>
          </a:p>
        </p:txBody>
      </p:sp>
      <p:sp>
        <p:nvSpPr>
          <p:cNvPr id="14" name="Text 11"/>
          <p:cNvSpPr txBox="1"/>
          <p:nvPr/>
        </p:nvSpPr>
        <p:spPr>
          <a:xfrm>
            <a:off x="8896350" y="3695700"/>
            <a:ext cx="2667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159A6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$8.33M cap</a:t>
            </a:r>
            <a:endParaRPr lang="en-US" sz="2175" dirty="0"/>
          </a:p>
        </p:txBody>
      </p:sp>
      <p:sp>
        <p:nvSpPr>
          <p:cNvPr id="15" name="Text 12"/>
          <p:cNvSpPr txBox="1"/>
          <p:nvPr/>
        </p:nvSpPr>
        <p:spPr>
          <a:xfrm>
            <a:off x="8896350" y="4114800"/>
            <a:ext cx="24765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15% target dilution</a:t>
            </a:r>
            <a:endParaRPr lang="en-US" sz="1500" dirty="0"/>
          </a:p>
        </p:txBody>
      </p:sp>
      <p:sp>
        <p:nvSpPr>
          <p:cNvPr id="16" name="Text 13"/>
          <p:cNvSpPr txBox="1"/>
          <p:nvPr/>
        </p:nvSpPr>
        <p:spPr>
          <a:xfrm>
            <a:off x="533400" y="4953000"/>
            <a:ext cx="7239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cap is a financing term, not a claim that the company is already worth that amount.</a:t>
            </a:r>
            <a:endParaRPr lang="en-US" sz="1500" dirty="0"/>
          </a:p>
        </p:txBody>
      </p:sp>
      <p:sp>
        <p:nvSpPr>
          <p:cNvPr id="17" name="Text 14"/>
          <p:cNvSpPr txBox="1"/>
          <p:nvPr/>
        </p:nvSpPr>
        <p:spPr>
          <a:xfrm>
            <a:off x="533400" y="5619750"/>
            <a:ext cx="2381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Capital funds</a:t>
            </a:r>
            <a:endParaRPr lang="en-US" sz="1125" dirty="0"/>
          </a:p>
        </p:txBody>
      </p:sp>
      <p:sp>
        <p:nvSpPr>
          <p:cNvPr id="18" name="Text 15"/>
          <p:cNvSpPr txBox="1"/>
          <p:nvPr/>
        </p:nvSpPr>
        <p:spPr>
          <a:xfrm>
            <a:off x="533400" y="5962650"/>
            <a:ext cx="85725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Security, identity verification, consent walls, Rithmic + Level 2, product hardening, and pilot distribution.</a:t>
            </a:r>
            <a:endParaRPr lang="en-US" sz="1350" dirty="0"/>
          </a:p>
        </p:txBody>
      </p:sp>
      <p:sp>
        <p:nvSpPr>
          <p:cNvPr id="19" name="Text 16"/>
          <p:cNvSpPr txBox="1"/>
          <p:nvPr/>
        </p:nvSpPr>
        <p:spPr>
          <a:xfrm>
            <a:off x="533400" y="6496050"/>
            <a:ext cx="857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900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Final terms depend on cap-table review, investor demand, and counsel.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0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F4F1E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18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Pre-Seed Milestones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181100"/>
            <a:ext cx="5810250" cy="1162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round funds</a:t>
            </a:r>
            <a:endParaRPr lang="en-US" sz="4200" dirty="0"/>
          </a:p>
          <a:p>
            <a:pPr algn="l" indent="0" marL="0">
              <a:lnSpc>
                <a:spcPct val="90000"/>
              </a:lnSpc>
              <a:buNone/>
            </a:pPr>
            <a:r>
              <a:rPr lang="en-US" sz="42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next proof.</a:t>
            </a:r>
            <a:endParaRPr lang="en-US" sz="4200" dirty="0"/>
          </a:p>
        </p:txBody>
      </p:sp>
      <p:sp>
        <p:nvSpPr>
          <p:cNvPr id="7" name="Text 4"/>
          <p:cNvSpPr txBox="1"/>
          <p:nvPr/>
        </p:nvSpPr>
        <p:spPr>
          <a:xfrm>
            <a:off x="533400" y="2857500"/>
            <a:ext cx="2476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12-month milestones</a:t>
            </a:r>
            <a:endParaRPr lang="en-US" sz="1125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4324350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01</a:t>
            </a:r>
            <a:endParaRPr lang="en-US" sz="1050" dirty="0"/>
          </a:p>
        </p:txBody>
      </p:sp>
      <p:sp>
        <p:nvSpPr>
          <p:cNvPr id="9" name="Text 6"/>
          <p:cNvSpPr txBox="1"/>
          <p:nvPr/>
        </p:nvSpPr>
        <p:spPr>
          <a:xfrm>
            <a:off x="1066800" y="4305300"/>
            <a:ext cx="2857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Trust gates</a:t>
            </a:r>
            <a:endParaRPr lang="en-US" sz="1500" dirty="0"/>
          </a:p>
        </p:txBody>
      </p:sp>
      <p:sp>
        <p:nvSpPr>
          <p:cNvPr id="10" name="Text 7"/>
          <p:cNvSpPr txBox="1"/>
          <p:nvPr/>
        </p:nvSpPr>
        <p:spPr>
          <a:xfrm>
            <a:off x="533400" y="4772025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02</a:t>
            </a:r>
            <a:endParaRPr lang="en-US" sz="1050" dirty="0"/>
          </a:p>
        </p:txBody>
      </p:sp>
      <p:sp>
        <p:nvSpPr>
          <p:cNvPr id="11" name="Text 8"/>
          <p:cNvSpPr txBox="1"/>
          <p:nvPr/>
        </p:nvSpPr>
        <p:spPr>
          <a:xfrm>
            <a:off x="1066800" y="4752975"/>
            <a:ext cx="2857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Futures terminal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533400" y="5219700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03</a:t>
            </a:r>
            <a:endParaRPr lang="en-US" sz="1050" dirty="0"/>
          </a:p>
        </p:txBody>
      </p:sp>
      <p:sp>
        <p:nvSpPr>
          <p:cNvPr id="13" name="Text 10"/>
          <p:cNvSpPr txBox="1"/>
          <p:nvPr/>
        </p:nvSpPr>
        <p:spPr>
          <a:xfrm>
            <a:off x="1066800" y="5200650"/>
            <a:ext cx="2857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Cross-asset pilots</a:t>
            </a:r>
            <a:endParaRPr lang="en-US" sz="1500" dirty="0"/>
          </a:p>
        </p:txBody>
      </p:sp>
      <p:sp>
        <p:nvSpPr>
          <p:cNvPr id="14" name="Text 11"/>
          <p:cNvSpPr txBox="1"/>
          <p:nvPr/>
        </p:nvSpPr>
        <p:spPr>
          <a:xfrm>
            <a:off x="533400" y="5667375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04</a:t>
            </a:r>
            <a:endParaRPr lang="en-US" sz="1050" dirty="0"/>
          </a:p>
        </p:txBody>
      </p:sp>
      <p:sp>
        <p:nvSpPr>
          <p:cNvPr id="15" name="Text 12"/>
          <p:cNvSpPr txBox="1"/>
          <p:nvPr/>
        </p:nvSpPr>
        <p:spPr>
          <a:xfrm>
            <a:off x="1066800" y="5648325"/>
            <a:ext cx="4191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Retention + conversion proof</a:t>
            </a:r>
            <a:endParaRPr lang="en-US" sz="1500" dirty="0"/>
          </a:p>
        </p:txBody>
      </p:sp>
      <p:sp>
        <p:nvSpPr>
          <p:cNvPr id="16" name="Text 13"/>
          <p:cNvSpPr txBox="1"/>
          <p:nvPr/>
        </p:nvSpPr>
        <p:spPr>
          <a:xfrm>
            <a:off x="7848600" y="1066800"/>
            <a:ext cx="3429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The retained upside</a:t>
            </a:r>
            <a:endParaRPr lang="en-US" sz="1125" dirty="0"/>
          </a:p>
        </p:txBody>
      </p:sp>
      <p:sp>
        <p:nvSpPr>
          <p:cNvPr id="17" name="Text 14"/>
          <p:cNvSpPr txBox="1"/>
          <p:nvPr/>
        </p:nvSpPr>
        <p:spPr>
          <a:xfrm>
            <a:off x="7848600" y="1447800"/>
            <a:ext cx="371475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2000"/>
              </a:lnSpc>
              <a:buNone/>
            </a:pPr>
            <a:r>
              <a:rPr lang="en-US" sz="270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One decision layer.</a:t>
            </a:r>
            <a:endParaRPr lang="en-US" sz="2700" dirty="0"/>
          </a:p>
          <a:p>
            <a:pPr algn="l" indent="0" marL="0">
              <a:lnSpc>
                <a:spcPct val="92000"/>
              </a:lnSpc>
              <a:buNone/>
            </a:pPr>
            <a:r>
              <a:rPr lang="en-US" sz="270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Multiple market adapters.</a:t>
            </a:r>
            <a:endParaRPr lang="en-US" sz="2700" dirty="0"/>
          </a:p>
        </p:txBody>
      </p:sp>
      <p:sp>
        <p:nvSpPr>
          <p:cNvPr id="18" name="Text 15"/>
          <p:cNvSpPr txBox="1"/>
          <p:nvPr/>
        </p:nvSpPr>
        <p:spPr>
          <a:xfrm>
            <a:off x="7848600" y="2857500"/>
            <a:ext cx="333375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1425" dirty="0">
                <a:solidFill>
                  <a:srgbClr val="D8D4C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Fintheon owns the context, memory, risk, behavior, and workflow layer while regulated partners provide market access.</a:t>
            </a:r>
            <a:endParaRPr lang="en-US" sz="1425" dirty="0"/>
          </a:p>
        </p:txBody>
      </p:sp>
      <p:sp>
        <p:nvSpPr>
          <p:cNvPr id="19" name="Text 16"/>
          <p:cNvSpPr txBox="1"/>
          <p:nvPr/>
        </p:nvSpPr>
        <p:spPr>
          <a:xfrm>
            <a:off x="7848600" y="4762500"/>
            <a:ext cx="3429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650" b="1" dirty="0">
                <a:solidFill>
                  <a:srgbClr val="C79F4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Investors fund the proof. The company keeps the platform.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0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02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The Problem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066800"/>
            <a:ext cx="10858500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6000"/>
              </a:lnSpc>
              <a:buNone/>
            </a:pPr>
            <a:r>
              <a:rPr lang="en-US" sz="47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TRADERS DO NOT LOSE</a:t>
            </a:r>
            <a:endParaRPr lang="en-US" sz="4725" dirty="0"/>
          </a:p>
          <a:p>
            <a:pPr algn="l" indent="0" marL="0">
              <a:lnSpc>
                <a:spcPct val="86000"/>
              </a:lnSpc>
              <a:buNone/>
            </a:pPr>
            <a:r>
              <a:rPr lang="en-US" sz="47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FOR LACK OF SCREENS.</a:t>
            </a:r>
            <a:endParaRPr lang="en-US" sz="4725" dirty="0"/>
          </a:p>
        </p:txBody>
      </p:sp>
      <p:sp>
        <p:nvSpPr>
          <p:cNvPr id="7" name="Text 4"/>
          <p:cNvSpPr txBox="1"/>
          <p:nvPr/>
        </p:nvSpPr>
        <p:spPr>
          <a:xfrm>
            <a:off x="533400" y="3086100"/>
            <a:ext cx="742950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7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Decision quality breaks when context, risk, and behavior split apart.</a:t>
            </a:r>
            <a:endParaRPr lang="en-US" sz="2700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4705350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Market Data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533400" y="5067300"/>
            <a:ext cx="228600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Charts</a:t>
            </a:r>
            <a:endParaRPr lang="en-US" sz="15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Quotes</a:t>
            </a:r>
            <a:endParaRPr lang="en-US" sz="15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Level 1</a:t>
            </a:r>
            <a:endParaRPr lang="en-US" sz="15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Economic calendar</a:t>
            </a:r>
            <a:endParaRPr lang="en-US" sz="1500" dirty="0"/>
          </a:p>
        </p:txBody>
      </p:sp>
      <p:sp>
        <p:nvSpPr>
          <p:cNvPr id="10" name="Text 7"/>
          <p:cNvSpPr txBox="1"/>
          <p:nvPr/>
        </p:nvSpPr>
        <p:spPr>
          <a:xfrm>
            <a:off x="3238500" y="4705350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Market Noise</a:t>
            </a:r>
            <a:endParaRPr lang="en-US" sz="1200" dirty="0"/>
          </a:p>
        </p:txBody>
      </p:sp>
      <p:sp>
        <p:nvSpPr>
          <p:cNvPr id="11" name="Text 8"/>
          <p:cNvSpPr txBox="1"/>
          <p:nvPr/>
        </p:nvSpPr>
        <p:spPr>
          <a:xfrm>
            <a:off x="3238500" y="5067300"/>
            <a:ext cx="228600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Headlines</a:t>
            </a:r>
            <a:endParaRPr lang="en-US" sz="15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X and Discord</a:t>
            </a:r>
            <a:endParaRPr lang="en-US" sz="15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Alerts</a:t>
            </a:r>
            <a:endParaRPr lang="en-US" sz="15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Hot takes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5943600" y="4705350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Trader State</a:t>
            </a:r>
            <a:endParaRPr lang="en-US" sz="1200" dirty="0"/>
          </a:p>
        </p:txBody>
      </p:sp>
      <p:sp>
        <p:nvSpPr>
          <p:cNvPr id="13" name="Text 10"/>
          <p:cNvSpPr txBox="1"/>
          <p:nvPr/>
        </p:nvSpPr>
        <p:spPr>
          <a:xfrm>
            <a:off x="5943600" y="5067300"/>
            <a:ext cx="228600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Bias</a:t>
            </a:r>
            <a:endParaRPr lang="en-US" sz="15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FOMO</a:t>
            </a:r>
            <a:endParaRPr lang="en-US" sz="15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Tilt</a:t>
            </a:r>
            <a:endParaRPr lang="en-US" sz="15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5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Stale conviction</a:t>
            </a:r>
            <a:endParaRPr lang="en-US" sz="1500" dirty="0"/>
          </a:p>
        </p:txBody>
      </p:sp>
      <p:sp>
        <p:nvSpPr>
          <p:cNvPr id="14" name="Text 11"/>
          <p:cNvSpPr txBox="1"/>
          <p:nvPr/>
        </p:nvSpPr>
        <p:spPr>
          <a:xfrm>
            <a:off x="9486900" y="4572000"/>
            <a:ext cx="1714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27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Scarce</a:t>
            </a:r>
            <a:endParaRPr lang="en-US" sz="1275" dirty="0"/>
          </a:p>
        </p:txBody>
      </p:sp>
      <p:sp>
        <p:nvSpPr>
          <p:cNvPr id="15" name="Text 12"/>
          <p:cNvSpPr txBox="1"/>
          <p:nvPr/>
        </p:nvSpPr>
        <p:spPr>
          <a:xfrm>
            <a:off x="8667750" y="4972050"/>
            <a:ext cx="28575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lnSpc>
                <a:spcPct val="85000"/>
              </a:lnSpc>
              <a:buNone/>
            </a:pPr>
            <a:r>
              <a:rPr lang="en-US" sz="34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DECISION</a:t>
            </a:r>
            <a:endParaRPr lang="en-US" sz="3450" dirty="0"/>
          </a:p>
          <a:p>
            <a:pPr algn="ctr" indent="0" marL="0">
              <a:lnSpc>
                <a:spcPct val="85000"/>
              </a:lnSpc>
              <a:buNone/>
            </a:pPr>
            <a:r>
              <a:rPr lang="en-US" sz="34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QUALITY</a:t>
            </a:r>
            <a:endParaRPr lang="en-US" sz="3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0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03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Why Now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143000"/>
            <a:ext cx="6191250" cy="2857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4000"/>
              </a:lnSpc>
              <a:buNone/>
            </a:pPr>
            <a:r>
              <a:rPr lang="en-US" sz="43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NEXT</a:t>
            </a:r>
            <a:endParaRPr lang="en-US" sz="4350" dirty="0"/>
          </a:p>
          <a:p>
            <a:pPr algn="l" indent="0" marL="0">
              <a:lnSpc>
                <a:spcPct val="84000"/>
              </a:lnSpc>
              <a:buNone/>
            </a:pPr>
            <a:r>
              <a:rPr lang="en-US" sz="43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WORKSTATION</a:t>
            </a:r>
            <a:endParaRPr lang="en-US" sz="4350" dirty="0"/>
          </a:p>
          <a:p>
            <a:pPr algn="l" indent="0" marL="0">
              <a:lnSpc>
                <a:spcPct val="84000"/>
              </a:lnSpc>
              <a:buNone/>
            </a:pPr>
            <a:r>
              <a:rPr lang="en-US" sz="43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IS BUILT FOR</a:t>
            </a:r>
            <a:endParaRPr lang="en-US" sz="4350" dirty="0"/>
          </a:p>
          <a:p>
            <a:pPr algn="l" indent="0" marL="0">
              <a:lnSpc>
                <a:spcPct val="84000"/>
              </a:lnSpc>
              <a:buNone/>
            </a:pPr>
            <a:r>
              <a:rPr lang="en-US" sz="43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DECISION QUALITY.</a:t>
            </a:r>
            <a:endParaRPr lang="en-US" sz="4350" dirty="0"/>
          </a:p>
        </p:txBody>
      </p:sp>
      <p:sp>
        <p:nvSpPr>
          <p:cNvPr id="7" name="Text 4"/>
          <p:cNvSpPr txBox="1"/>
          <p:nvPr/>
        </p:nvSpPr>
        <p:spPr>
          <a:xfrm>
            <a:off x="533400" y="4552950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01</a:t>
            </a:r>
            <a:endParaRPr lang="en-US" sz="1125" dirty="0"/>
          </a:p>
        </p:txBody>
      </p:sp>
      <p:sp>
        <p:nvSpPr>
          <p:cNvPr id="8" name="Text 5"/>
          <p:cNvSpPr txBox="1"/>
          <p:nvPr/>
        </p:nvSpPr>
        <p:spPr>
          <a:xfrm>
            <a:off x="1066800" y="4533900"/>
            <a:ext cx="4762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Active Futures</a:t>
            </a:r>
            <a:endParaRPr lang="en-US" sz="1575" dirty="0"/>
          </a:p>
        </p:txBody>
      </p:sp>
      <p:sp>
        <p:nvSpPr>
          <p:cNvPr id="9" name="Text 6"/>
          <p:cNvSpPr txBox="1"/>
          <p:nvPr/>
        </p:nvSpPr>
        <p:spPr>
          <a:xfrm>
            <a:off x="533400" y="5000625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02</a:t>
            </a:r>
            <a:endParaRPr lang="en-US" sz="1125" dirty="0"/>
          </a:p>
        </p:txBody>
      </p:sp>
      <p:sp>
        <p:nvSpPr>
          <p:cNvPr id="10" name="Text 7"/>
          <p:cNvSpPr txBox="1"/>
          <p:nvPr/>
        </p:nvSpPr>
        <p:spPr>
          <a:xfrm>
            <a:off x="1066800" y="4981575"/>
            <a:ext cx="4762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Prop-Firm Discipline</a:t>
            </a:r>
            <a:endParaRPr lang="en-US" sz="1575" dirty="0"/>
          </a:p>
        </p:txBody>
      </p:sp>
      <p:sp>
        <p:nvSpPr>
          <p:cNvPr id="11" name="Text 8"/>
          <p:cNvSpPr txBox="1"/>
          <p:nvPr/>
        </p:nvSpPr>
        <p:spPr>
          <a:xfrm>
            <a:off x="533400" y="5448300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03</a:t>
            </a:r>
            <a:endParaRPr lang="en-US" sz="1125" dirty="0"/>
          </a:p>
        </p:txBody>
      </p:sp>
      <p:sp>
        <p:nvSpPr>
          <p:cNvPr id="12" name="Text 9"/>
          <p:cNvSpPr txBox="1"/>
          <p:nvPr/>
        </p:nvSpPr>
        <p:spPr>
          <a:xfrm>
            <a:off x="1066800" y="5429250"/>
            <a:ext cx="4762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Always-On AI Agents</a:t>
            </a:r>
            <a:endParaRPr lang="en-US" sz="1575" dirty="0"/>
          </a:p>
        </p:txBody>
      </p:sp>
      <p:sp>
        <p:nvSpPr>
          <p:cNvPr id="13" name="Text 10"/>
          <p:cNvSpPr txBox="1"/>
          <p:nvPr/>
        </p:nvSpPr>
        <p:spPr>
          <a:xfrm>
            <a:off x="533400" y="5895975"/>
            <a:ext cx="400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04</a:t>
            </a:r>
            <a:endParaRPr lang="en-US" sz="1125" dirty="0"/>
          </a:p>
        </p:txBody>
      </p:sp>
      <p:sp>
        <p:nvSpPr>
          <p:cNvPr id="14" name="Text 11"/>
          <p:cNvSpPr txBox="1"/>
          <p:nvPr/>
        </p:nvSpPr>
        <p:spPr>
          <a:xfrm>
            <a:off x="1066800" y="5876925"/>
            <a:ext cx="4762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Constant Event Risk</a:t>
            </a:r>
            <a:endParaRPr lang="en-US" sz="15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F4F1E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F4F1E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04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The Product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971550"/>
            <a:ext cx="98107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3825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ONE DESK. ONE DECISION LOOP.</a:t>
            </a:r>
            <a:endParaRPr lang="en-US" sz="3825" dirty="0"/>
          </a:p>
        </p:txBody>
      </p:sp>
      <p:sp>
        <p:nvSpPr>
          <p:cNvPr id="7" name="Text 4"/>
          <p:cNvSpPr txBox="1"/>
          <p:nvPr/>
        </p:nvSpPr>
        <p:spPr>
          <a:xfrm>
            <a:off x="533400" y="1733550"/>
            <a:ext cx="1466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Risk</a:t>
            </a:r>
            <a:endParaRPr lang="en-US" sz="1050" dirty="0"/>
          </a:p>
        </p:txBody>
      </p:sp>
      <p:sp>
        <p:nvSpPr>
          <p:cNvPr id="8" name="Text 5"/>
          <p:cNvSpPr txBox="1"/>
          <p:nvPr/>
        </p:nvSpPr>
        <p:spPr>
          <a:xfrm>
            <a:off x="2343150" y="1733550"/>
            <a:ext cx="1466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D8D4C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Narrative</a:t>
            </a:r>
            <a:endParaRPr lang="en-US" sz="1050" dirty="0"/>
          </a:p>
        </p:txBody>
      </p:sp>
      <p:sp>
        <p:nvSpPr>
          <p:cNvPr id="9" name="Text 6"/>
          <p:cNvSpPr txBox="1"/>
          <p:nvPr/>
        </p:nvSpPr>
        <p:spPr>
          <a:xfrm>
            <a:off x="4152900" y="1733550"/>
            <a:ext cx="1466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D8D4C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Dissent</a:t>
            </a:r>
            <a:endParaRPr lang="en-US" sz="1050" dirty="0"/>
          </a:p>
        </p:txBody>
      </p:sp>
      <p:sp>
        <p:nvSpPr>
          <p:cNvPr id="10" name="Text 7"/>
          <p:cNvSpPr txBox="1"/>
          <p:nvPr/>
        </p:nvSpPr>
        <p:spPr>
          <a:xfrm>
            <a:off x="5962650" y="1733550"/>
            <a:ext cx="1466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D8D4C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Synthesis</a:t>
            </a:r>
            <a:endParaRPr lang="en-US" sz="1050" dirty="0"/>
          </a:p>
        </p:txBody>
      </p:sp>
      <p:sp>
        <p:nvSpPr>
          <p:cNvPr id="11" name="Text 8"/>
          <p:cNvSpPr txBox="1"/>
          <p:nvPr/>
        </p:nvSpPr>
        <p:spPr>
          <a:xfrm>
            <a:off x="7772400" y="1733550"/>
            <a:ext cx="1466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D8D4C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Behavior</a:t>
            </a:r>
            <a:endParaRPr lang="en-US" sz="1050" dirty="0"/>
          </a:p>
        </p:txBody>
      </p:sp>
      <p:sp>
        <p:nvSpPr>
          <p:cNvPr id="12" name="Text 9"/>
          <p:cNvSpPr txBox="1"/>
          <p:nvPr/>
        </p:nvSpPr>
        <p:spPr>
          <a:xfrm>
            <a:off x="9582150" y="1733550"/>
            <a:ext cx="1466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D8D4C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Review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0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05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Product Proof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028700"/>
            <a:ext cx="4953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64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PAST MVP.</a:t>
            </a:r>
            <a:endParaRPr lang="en-US" sz="6450" dirty="0"/>
          </a:p>
        </p:txBody>
      </p:sp>
      <p:sp>
        <p:nvSpPr>
          <p:cNvPr id="7" name="Text 4"/>
          <p:cNvSpPr txBox="1"/>
          <p:nvPr/>
        </p:nvSpPr>
        <p:spPr>
          <a:xfrm>
            <a:off x="5619750" y="1181100"/>
            <a:ext cx="58102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1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Release-ready across desktop, web, mobile, cloud, billing, and updates.</a:t>
            </a:r>
            <a:endParaRPr lang="en-US" sz="2100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2419350"/>
            <a:ext cx="1066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Ship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1676400" y="2400300"/>
            <a:ext cx="9525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6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Electron desktop  |  Web  |  Mobile/PWA  |  Cloud diagnostics</a:t>
            </a:r>
            <a:endParaRPr lang="en-US" sz="1650" dirty="0"/>
          </a:p>
        </p:txBody>
      </p:sp>
      <p:sp>
        <p:nvSpPr>
          <p:cNvPr id="10" name="Text 7"/>
          <p:cNvSpPr txBox="1"/>
          <p:nvPr/>
        </p:nvSpPr>
        <p:spPr>
          <a:xfrm>
            <a:off x="533400" y="3009900"/>
            <a:ext cx="1066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Decide</a:t>
            </a:r>
            <a:endParaRPr lang="en-US" sz="1200" dirty="0"/>
          </a:p>
        </p:txBody>
      </p:sp>
      <p:sp>
        <p:nvSpPr>
          <p:cNvPr id="11" name="Text 8"/>
          <p:cNvSpPr txBox="1"/>
          <p:nvPr/>
        </p:nvSpPr>
        <p:spPr>
          <a:xfrm>
            <a:off x="1676400" y="2990850"/>
            <a:ext cx="9525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6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RiskFlow  |  NarrativeFlow  |  Consilium  |  Arbitrum</a:t>
            </a:r>
            <a:endParaRPr lang="en-US" sz="1650" dirty="0"/>
          </a:p>
        </p:txBody>
      </p:sp>
      <p:sp>
        <p:nvSpPr>
          <p:cNvPr id="12" name="Text 9"/>
          <p:cNvSpPr txBox="1"/>
          <p:nvPr/>
        </p:nvSpPr>
        <p:spPr>
          <a:xfrm>
            <a:off x="533400" y="3600450"/>
            <a:ext cx="1066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Coach</a:t>
            </a:r>
            <a:endParaRPr lang="en-US" sz="1200" dirty="0"/>
          </a:p>
        </p:txBody>
      </p:sp>
      <p:sp>
        <p:nvSpPr>
          <p:cNvPr id="13" name="Text 10"/>
          <p:cNvSpPr txBox="1"/>
          <p:nvPr/>
        </p:nvSpPr>
        <p:spPr>
          <a:xfrm>
            <a:off x="1676400" y="3581400"/>
            <a:ext cx="9525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6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Harper/CAO  |  PsychAssist  |  Performance  |  Briefs</a:t>
            </a:r>
            <a:endParaRPr lang="en-US" sz="1650" dirty="0"/>
          </a:p>
        </p:txBody>
      </p:sp>
      <p:sp>
        <p:nvSpPr>
          <p:cNvPr id="14" name="Text 11"/>
          <p:cNvSpPr txBox="1"/>
          <p:nvPr/>
        </p:nvSpPr>
        <p:spPr>
          <a:xfrm>
            <a:off x="533400" y="4191000"/>
            <a:ext cx="1066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Sell</a:t>
            </a:r>
            <a:endParaRPr lang="en-US" sz="1200" dirty="0"/>
          </a:p>
        </p:txBody>
      </p:sp>
      <p:sp>
        <p:nvSpPr>
          <p:cNvPr id="15" name="Text 12"/>
          <p:cNvSpPr txBox="1"/>
          <p:nvPr/>
        </p:nvSpPr>
        <p:spPr>
          <a:xfrm>
            <a:off x="1676400" y="4171950"/>
            <a:ext cx="9525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6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Checkout  |  Billing portal  |  Entitlements  |  Locked states</a:t>
            </a:r>
            <a:endParaRPr lang="en-US" sz="1650" dirty="0"/>
          </a:p>
        </p:txBody>
      </p:sp>
      <p:sp>
        <p:nvSpPr>
          <p:cNvPr id="16" name="Text 13"/>
          <p:cNvSpPr txBox="1"/>
          <p:nvPr/>
        </p:nvSpPr>
        <p:spPr>
          <a:xfrm>
            <a:off x="533400" y="5219700"/>
            <a:ext cx="495300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Rithmic Service Scaffolding + Guarded Gateway Design Also Exist</a:t>
            </a:r>
            <a:endParaRPr lang="en-US" sz="1800" dirty="0"/>
          </a:p>
        </p:txBody>
      </p:sp>
      <p:sp>
        <p:nvSpPr>
          <p:cNvPr id="17" name="Text 14"/>
          <p:cNvSpPr txBox="1"/>
          <p:nvPr/>
        </p:nvSpPr>
        <p:spPr>
          <a:xfrm>
            <a:off x="533400" y="6057900"/>
            <a:ext cx="4762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Roadmap infrastructure, not a claim that live trading is enabled.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06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Wedge and Expansion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028700"/>
            <a:ext cx="685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61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FUTURES FIRST.</a:t>
            </a:r>
            <a:endParaRPr lang="en-US" sz="6150" dirty="0"/>
          </a:p>
        </p:txBody>
      </p:sp>
      <p:sp>
        <p:nvSpPr>
          <p:cNvPr id="7" name="Text 4"/>
          <p:cNvSpPr txBox="1"/>
          <p:nvPr/>
        </p:nvSpPr>
        <p:spPr>
          <a:xfrm>
            <a:off x="533400" y="2019300"/>
            <a:ext cx="7810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0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Start with traders who already feel the cost of bad decisions.</a:t>
            </a:r>
            <a:endParaRPr lang="en-US" sz="2025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3028950"/>
            <a:ext cx="2095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Now</a:t>
            </a:r>
            <a:endParaRPr lang="en-US" sz="1125" dirty="0"/>
          </a:p>
        </p:txBody>
      </p:sp>
      <p:sp>
        <p:nvSpPr>
          <p:cNvPr id="9" name="Text 6"/>
          <p:cNvSpPr txBox="1"/>
          <p:nvPr/>
        </p:nvSpPr>
        <p:spPr>
          <a:xfrm>
            <a:off x="533400" y="3467100"/>
            <a:ext cx="23241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2000"/>
              </a:lnSpc>
              <a:buNone/>
            </a:pPr>
            <a:r>
              <a:rPr lang="en-US" sz="19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Serious Futures + Prop Traders</a:t>
            </a:r>
            <a:endParaRPr lang="en-US" sz="1950" dirty="0"/>
          </a:p>
        </p:txBody>
      </p:sp>
      <p:sp>
        <p:nvSpPr>
          <p:cNvPr id="10" name="Text 7"/>
          <p:cNvSpPr txBox="1"/>
          <p:nvPr/>
        </p:nvSpPr>
        <p:spPr>
          <a:xfrm>
            <a:off x="533400" y="4667250"/>
            <a:ext cx="232410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1425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Session context, invalidation, risk discipline, and behavior-aware guardrails.</a:t>
            </a:r>
            <a:endParaRPr lang="en-US" sz="1425" dirty="0"/>
          </a:p>
        </p:txBody>
      </p:sp>
      <p:sp>
        <p:nvSpPr>
          <p:cNvPr id="11" name="Text 8"/>
          <p:cNvSpPr txBox="1"/>
          <p:nvPr/>
        </p:nvSpPr>
        <p:spPr>
          <a:xfrm>
            <a:off x="3314700" y="3028950"/>
            <a:ext cx="2095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Next</a:t>
            </a:r>
            <a:endParaRPr lang="en-US" sz="1125" dirty="0"/>
          </a:p>
        </p:txBody>
      </p:sp>
      <p:sp>
        <p:nvSpPr>
          <p:cNvPr id="12" name="Text 9"/>
          <p:cNvSpPr txBox="1"/>
          <p:nvPr/>
        </p:nvSpPr>
        <p:spPr>
          <a:xfrm>
            <a:off x="3314700" y="3467100"/>
            <a:ext cx="23241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2000"/>
              </a:lnSpc>
              <a:buNone/>
            </a:pPr>
            <a:r>
              <a:rPr lang="en-US" sz="19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Options + Event Traders</a:t>
            </a:r>
            <a:endParaRPr lang="en-US" sz="1950" dirty="0"/>
          </a:p>
        </p:txBody>
      </p:sp>
      <p:sp>
        <p:nvSpPr>
          <p:cNvPr id="13" name="Text 10"/>
          <p:cNvSpPr txBox="1"/>
          <p:nvPr/>
        </p:nvSpPr>
        <p:spPr>
          <a:xfrm>
            <a:off x="3314700" y="4667250"/>
            <a:ext cx="232410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1425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Catalysts, macro events, positioning, volatility, and narrative drift.</a:t>
            </a:r>
            <a:endParaRPr lang="en-US" sz="1425" dirty="0"/>
          </a:p>
        </p:txBody>
      </p:sp>
      <p:sp>
        <p:nvSpPr>
          <p:cNvPr id="14" name="Text 11"/>
          <p:cNvSpPr txBox="1"/>
          <p:nvPr/>
        </p:nvSpPr>
        <p:spPr>
          <a:xfrm>
            <a:off x="6096000" y="3028950"/>
            <a:ext cx="2095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Scale</a:t>
            </a:r>
            <a:endParaRPr lang="en-US" sz="1125" dirty="0"/>
          </a:p>
        </p:txBody>
      </p:sp>
      <p:sp>
        <p:nvSpPr>
          <p:cNvPr id="15" name="Text 12"/>
          <p:cNvSpPr txBox="1"/>
          <p:nvPr/>
        </p:nvSpPr>
        <p:spPr>
          <a:xfrm>
            <a:off x="6096000" y="3467100"/>
            <a:ext cx="23241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2000"/>
              </a:lnSpc>
              <a:buNone/>
            </a:pPr>
            <a:r>
              <a:rPr lang="en-US" sz="19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Small Desks + Communities</a:t>
            </a:r>
            <a:endParaRPr lang="en-US" sz="1950" dirty="0"/>
          </a:p>
        </p:txBody>
      </p:sp>
      <p:sp>
        <p:nvSpPr>
          <p:cNvPr id="16" name="Text 13"/>
          <p:cNvSpPr txBox="1"/>
          <p:nvPr/>
        </p:nvSpPr>
        <p:spPr>
          <a:xfrm>
            <a:off x="6096000" y="4667250"/>
            <a:ext cx="232410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1425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Shared briefs, source trails, decision records, and one risk language.</a:t>
            </a:r>
            <a:endParaRPr lang="en-US" sz="1425" dirty="0"/>
          </a:p>
        </p:txBody>
      </p:sp>
      <p:sp>
        <p:nvSpPr>
          <p:cNvPr id="17" name="Text 14"/>
          <p:cNvSpPr txBox="1"/>
          <p:nvPr/>
        </p:nvSpPr>
        <p:spPr>
          <a:xfrm>
            <a:off x="8877300" y="3028950"/>
            <a:ext cx="2095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159A62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Expand</a:t>
            </a:r>
            <a:endParaRPr lang="en-US" sz="1125" dirty="0"/>
          </a:p>
        </p:txBody>
      </p:sp>
      <p:sp>
        <p:nvSpPr>
          <p:cNvPr id="18" name="Text 15"/>
          <p:cNvSpPr txBox="1"/>
          <p:nvPr/>
        </p:nvSpPr>
        <p:spPr>
          <a:xfrm>
            <a:off x="8877300" y="3467100"/>
            <a:ext cx="23241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2000"/>
              </a:lnSpc>
              <a:buNone/>
            </a:pPr>
            <a:r>
              <a:rPr lang="en-US" sz="19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Professional Desks</a:t>
            </a:r>
            <a:endParaRPr lang="en-US" sz="1950" dirty="0"/>
          </a:p>
        </p:txBody>
      </p:sp>
      <p:sp>
        <p:nvSpPr>
          <p:cNvPr id="19" name="Text 16"/>
          <p:cNvSpPr txBox="1"/>
          <p:nvPr/>
        </p:nvSpPr>
        <p:spPr>
          <a:xfrm>
            <a:off x="8877300" y="4667250"/>
            <a:ext cx="232410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1425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Agentic memory, policy control, audit trails, and terminal-grade data workflows.</a:t>
            </a:r>
            <a:endParaRPr lang="en-US" sz="14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0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07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The Beachhead Workflow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1104900"/>
            <a:ext cx="47625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60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BEFORE</a:t>
            </a:r>
            <a:endParaRPr lang="en-US" sz="6000" dirty="0"/>
          </a:p>
        </p:txBody>
      </p:sp>
      <p:sp>
        <p:nvSpPr>
          <p:cNvPr id="7" name="Text 4"/>
          <p:cNvSpPr txBox="1"/>
          <p:nvPr/>
        </p:nvSpPr>
        <p:spPr>
          <a:xfrm>
            <a:off x="6629400" y="1104900"/>
            <a:ext cx="47625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600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AFTER</a:t>
            </a:r>
            <a:endParaRPr lang="en-US" sz="6000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2590800"/>
            <a:ext cx="495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9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Changed?</a:t>
            </a:r>
            <a:endParaRPr lang="en-US" sz="1950" dirty="0"/>
          </a:p>
        </p:txBody>
      </p:sp>
      <p:sp>
        <p:nvSpPr>
          <p:cNvPr id="9" name="Text 6"/>
          <p:cNvSpPr txBox="1"/>
          <p:nvPr/>
        </p:nvSpPr>
        <p:spPr>
          <a:xfrm>
            <a:off x="533400" y="3228975"/>
            <a:ext cx="495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9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Matters?</a:t>
            </a:r>
            <a:endParaRPr lang="en-US" sz="1950" dirty="0"/>
          </a:p>
        </p:txBody>
      </p:sp>
      <p:sp>
        <p:nvSpPr>
          <p:cNvPr id="10" name="Text 7"/>
          <p:cNvSpPr txBox="1"/>
          <p:nvPr/>
        </p:nvSpPr>
        <p:spPr>
          <a:xfrm>
            <a:off x="533400" y="3867150"/>
            <a:ext cx="495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9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Invalidates the Idea?</a:t>
            </a:r>
            <a:endParaRPr lang="en-US" sz="1950" dirty="0"/>
          </a:p>
        </p:txBody>
      </p:sp>
      <p:sp>
        <p:nvSpPr>
          <p:cNvPr id="11" name="Text 8"/>
          <p:cNvSpPr txBox="1"/>
          <p:nvPr/>
        </p:nvSpPr>
        <p:spPr>
          <a:xfrm>
            <a:off x="533400" y="4505325"/>
            <a:ext cx="495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9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Should I Not Chase?</a:t>
            </a:r>
            <a:endParaRPr lang="en-US" sz="1950" dirty="0"/>
          </a:p>
        </p:txBody>
      </p:sp>
      <p:sp>
        <p:nvSpPr>
          <p:cNvPr id="12" name="Text 9"/>
          <p:cNvSpPr txBox="1"/>
          <p:nvPr/>
        </p:nvSpPr>
        <p:spPr>
          <a:xfrm>
            <a:off x="6629400" y="2590800"/>
            <a:ext cx="495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9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Did the Market Teach?</a:t>
            </a:r>
            <a:endParaRPr lang="en-US" sz="1950" dirty="0"/>
          </a:p>
        </p:txBody>
      </p:sp>
      <p:sp>
        <p:nvSpPr>
          <p:cNvPr id="13" name="Text 10"/>
          <p:cNvSpPr txBox="1"/>
          <p:nvPr/>
        </p:nvSpPr>
        <p:spPr>
          <a:xfrm>
            <a:off x="6629400" y="3228975"/>
            <a:ext cx="495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9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Did the Trader Repeat?</a:t>
            </a:r>
            <a:endParaRPr lang="en-US" sz="1950" dirty="0"/>
          </a:p>
        </p:txBody>
      </p:sp>
      <p:sp>
        <p:nvSpPr>
          <p:cNvPr id="14" name="Text 11"/>
          <p:cNvSpPr txBox="1"/>
          <p:nvPr/>
        </p:nvSpPr>
        <p:spPr>
          <a:xfrm>
            <a:off x="6629400" y="3867150"/>
            <a:ext cx="495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9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Belongs in Memory?</a:t>
            </a:r>
            <a:endParaRPr lang="en-US" sz="1950" dirty="0"/>
          </a:p>
        </p:txBody>
      </p:sp>
      <p:sp>
        <p:nvSpPr>
          <p:cNvPr id="15" name="Text 12"/>
          <p:cNvSpPr txBox="1"/>
          <p:nvPr/>
        </p:nvSpPr>
        <p:spPr>
          <a:xfrm>
            <a:off x="6629400" y="4505325"/>
            <a:ext cx="495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950" b="1" dirty="0">
                <a:solidFill>
                  <a:srgbClr val="F4F1E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Changes Next Session?</a:t>
            </a:r>
            <a:endParaRPr lang="en-US" sz="1950" dirty="0"/>
          </a:p>
        </p:txBody>
      </p:sp>
      <p:sp>
        <p:nvSpPr>
          <p:cNvPr id="16" name="Text 13"/>
          <p:cNvSpPr txBox="1"/>
          <p:nvPr/>
        </p:nvSpPr>
        <p:spPr>
          <a:xfrm>
            <a:off x="533400" y="5715000"/>
            <a:ext cx="1238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Brief</a:t>
            </a:r>
            <a:endParaRPr lang="en-US" sz="1200" dirty="0"/>
          </a:p>
        </p:txBody>
      </p:sp>
      <p:sp>
        <p:nvSpPr>
          <p:cNvPr id="17" name="Text 14"/>
          <p:cNvSpPr txBox="1"/>
          <p:nvPr/>
        </p:nvSpPr>
        <p:spPr>
          <a:xfrm>
            <a:off x="1943100" y="5715000"/>
            <a:ext cx="1866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Session Support</a:t>
            </a:r>
            <a:endParaRPr lang="en-US" sz="1200" dirty="0"/>
          </a:p>
        </p:txBody>
      </p:sp>
      <p:sp>
        <p:nvSpPr>
          <p:cNvPr id="18" name="Text 15"/>
          <p:cNvSpPr txBox="1"/>
          <p:nvPr/>
        </p:nvSpPr>
        <p:spPr>
          <a:xfrm>
            <a:off x="6629400" y="5715000"/>
            <a:ext cx="1238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Review</a:t>
            </a:r>
            <a:endParaRPr lang="en-US" sz="1200" dirty="0"/>
          </a:p>
        </p:txBody>
      </p:sp>
      <p:sp>
        <p:nvSpPr>
          <p:cNvPr id="19" name="Text 16"/>
          <p:cNvSpPr txBox="1"/>
          <p:nvPr/>
        </p:nvSpPr>
        <p:spPr>
          <a:xfrm>
            <a:off x="8039100" y="5715000"/>
            <a:ext cx="1238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F4F1E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Memory</a:t>
            </a:r>
            <a:endParaRPr lang="en-US" sz="1200" dirty="0"/>
          </a:p>
        </p:txBody>
      </p:sp>
      <p:sp>
        <p:nvSpPr>
          <p:cNvPr id="20" name="Text 17"/>
          <p:cNvSpPr txBox="1"/>
          <p:nvPr/>
        </p:nvSpPr>
        <p:spPr>
          <a:xfrm>
            <a:off x="533400" y="6172200"/>
            <a:ext cx="111252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425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session becomes a learning loop, not a collection of disconnected alerts.</a:t>
            </a:r>
            <a:endParaRPr lang="en-US" sz="14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08-pricin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08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Business Model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952500"/>
            <a:ext cx="619125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65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$0</a:t>
            </a:r>
            <a:endParaRPr lang="en-US" sz="10650" dirty="0"/>
          </a:p>
        </p:txBody>
      </p:sp>
      <p:sp>
        <p:nvSpPr>
          <p:cNvPr id="7" name="Text 4"/>
          <p:cNvSpPr txBox="1"/>
          <p:nvPr/>
        </p:nvSpPr>
        <p:spPr>
          <a:xfrm>
            <a:off x="6705600" y="1352550"/>
            <a:ext cx="40005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3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Free terminal, paid depth</a:t>
            </a:r>
            <a:endParaRPr lang="en-US" sz="2325" dirty="0"/>
          </a:p>
        </p:txBody>
      </p:sp>
      <p:sp>
        <p:nvSpPr>
          <p:cNvPr id="8" name="Text 5"/>
          <p:cNvSpPr txBox="1"/>
          <p:nvPr/>
        </p:nvSpPr>
        <p:spPr>
          <a:xfrm>
            <a:off x="533400" y="2895600"/>
            <a:ext cx="4953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Core plans</a:t>
            </a:r>
            <a:endParaRPr lang="en-US" sz="1125" dirty="0"/>
          </a:p>
        </p:txBody>
      </p:sp>
      <p:sp>
        <p:nvSpPr>
          <p:cNvPr id="9" name="Text 6"/>
          <p:cNvSpPr txBox="1"/>
          <p:nvPr/>
        </p:nvSpPr>
        <p:spPr>
          <a:xfrm>
            <a:off x="533400" y="3333750"/>
            <a:ext cx="495300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Free  Terminal shell + delayed data</a:t>
            </a:r>
            <a:endParaRPr lang="en-US" sz="1500" dirty="0"/>
          </a:p>
          <a:p>
            <a:pPr algn="l"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Prop Firm  $29/mo | $290/yr</a:t>
            </a:r>
            <a:endParaRPr lang="en-US" sz="1500" dirty="0"/>
          </a:p>
        </p:txBody>
      </p:sp>
      <p:sp>
        <p:nvSpPr>
          <p:cNvPr id="10" name="Text 7"/>
          <p:cNvSpPr txBox="1"/>
          <p:nvPr/>
        </p:nvSpPr>
        <p:spPr>
          <a:xfrm>
            <a:off x="533400" y="4095750"/>
            <a:ext cx="495300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Journalist  $49/mo | $490/yr</a:t>
            </a:r>
            <a:endParaRPr lang="en-US" sz="1500" dirty="0"/>
          </a:p>
          <a:p>
            <a:pPr algn="l"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Analyst  $100/mo | $1,000/yr</a:t>
            </a:r>
            <a:endParaRPr lang="en-US" sz="1500" dirty="0"/>
          </a:p>
        </p:txBody>
      </p:sp>
      <p:sp>
        <p:nvSpPr>
          <p:cNvPr id="11" name="Text 8"/>
          <p:cNvSpPr txBox="1"/>
          <p:nvPr/>
        </p:nvSpPr>
        <p:spPr>
          <a:xfrm>
            <a:off x="6191250" y="2895600"/>
            <a:ext cx="4953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Professional plans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6191250" y="3333750"/>
            <a:ext cx="495300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Desk  $150/mo for 2 seats</a:t>
            </a:r>
            <a:endParaRPr lang="en-US" sz="1500" dirty="0"/>
          </a:p>
          <a:p>
            <a:pPr algn="l"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Consul  $199/mo | $1,990/yr</a:t>
            </a:r>
            <a:endParaRPr lang="en-US" sz="1500" dirty="0"/>
          </a:p>
        </p:txBody>
      </p:sp>
      <p:sp>
        <p:nvSpPr>
          <p:cNvPr id="13" name="Text 10"/>
          <p:cNvSpPr txBox="1"/>
          <p:nvPr/>
        </p:nvSpPr>
        <p:spPr>
          <a:xfrm>
            <a:off x="6191250" y="4095750"/>
            <a:ext cx="495300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Firm  $25k/yr minimum | custom</a:t>
            </a:r>
            <a:endParaRPr lang="en-US" sz="1500" dirty="0"/>
          </a:p>
          <a:p>
            <a:pPr algn="l"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Founder lifetime  3x annual | cohort only</a:t>
            </a:r>
            <a:endParaRPr lang="en-US" sz="1500" dirty="0"/>
          </a:p>
        </p:txBody>
      </p:sp>
      <p:sp>
        <p:nvSpPr>
          <p:cNvPr id="14" name="Text 11"/>
          <p:cNvSpPr txBox="1"/>
          <p:nvPr/>
        </p:nvSpPr>
        <p:spPr>
          <a:xfrm>
            <a:off x="6191250" y="5219700"/>
            <a:ext cx="4953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Conversion logic</a:t>
            </a:r>
            <a:endParaRPr lang="en-US" sz="1125" dirty="0"/>
          </a:p>
        </p:txBody>
      </p:sp>
      <p:sp>
        <p:nvSpPr>
          <p:cNvPr id="15" name="Text 12"/>
          <p:cNvSpPr txBox="1"/>
          <p:nvPr/>
        </p:nvSpPr>
        <p:spPr>
          <a:xfrm>
            <a:off x="6191250" y="5524500"/>
            <a:ext cx="495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9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Free: shell, delayed data, basic briefs, onboarding.</a:t>
            </a:r>
            <a:endParaRPr lang="en-US" sz="975" dirty="0"/>
          </a:p>
          <a:p>
            <a:pPr algn="l" indent="0" marL="0">
              <a:lnSpc>
                <a:spcPct val="95000"/>
              </a:lnSpc>
              <a:buNone/>
            </a:pPr>
            <a:r>
              <a:rPr lang="en-US" sz="9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Paid: research, intelligence, automation, collaboration.</a:t>
            </a:r>
            <a:endParaRPr lang="en-US" sz="975" dirty="0"/>
          </a:p>
        </p:txBody>
      </p:sp>
      <p:sp>
        <p:nvSpPr>
          <p:cNvPr id="16" name="Text 13"/>
          <p:cNvSpPr txBox="1"/>
          <p:nvPr/>
        </p:nvSpPr>
        <p:spPr>
          <a:xfrm>
            <a:off x="6191250" y="59436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97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Real-time conditional. Rithmic first. Crypto excluded.</a:t>
            </a:r>
            <a:endParaRPr lang="en-US" sz="975" dirty="0"/>
          </a:p>
        </p:txBody>
      </p:sp>
      <p:sp>
        <p:nvSpPr>
          <p:cNvPr id="17" name="Text 14"/>
          <p:cNvSpPr txBox="1"/>
          <p:nvPr/>
        </p:nvSpPr>
        <p:spPr>
          <a:xfrm>
            <a:off x="762000" y="5219700"/>
            <a:ext cx="4953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Value-first pricing</a:t>
            </a:r>
            <a:endParaRPr lang="en-US" sz="1125" dirty="0"/>
          </a:p>
        </p:txBody>
      </p:sp>
      <p:sp>
        <p:nvSpPr>
          <p:cNvPr id="18" name="Text 15"/>
          <p:cNvSpPr txBox="1"/>
          <p:nvPr/>
        </p:nvSpPr>
        <p:spPr>
          <a:xfrm>
            <a:off x="762000" y="5524500"/>
            <a:ext cx="495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Free terminal access. Paid conversion follows data freshness, intelligence depth, AI/API usage, automation, and collaboration.</a:t>
            </a:r>
            <a:endParaRPr lang="en-US" sz="1125" dirty="0"/>
          </a:p>
        </p:txBody>
      </p:sp>
      <p:sp>
        <p:nvSpPr>
          <p:cNvPr id="19" name="Text 16"/>
          <p:cNvSpPr txBox="1"/>
          <p:nvPr/>
        </p:nvSpPr>
        <p:spPr>
          <a:xfrm>
            <a:off x="762000" y="6248400"/>
            <a:ext cx="10668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900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Annual = 10x monthly. Founder lifetime = 3x annual. AI/API, exchange, and high-cost integrations bill separately; entitlements split by role, freshness, AI/API, seats, collaboration, provider, and lifetime.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ifos/Documents/Codebases/fintheon/output/mobile-pitch-deck/backgrounds/slide-09-revenu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3400" y="228600"/>
            <a:ext cx="14287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80808"/>
                </a:solidFill>
                <a:latin typeface="Doto Black" pitchFamily="34" charset="0"/>
                <a:ea typeface="Doto Black" pitchFamily="34" charset="-122"/>
                <a:cs typeface="Doto Black" pitchFamily="34" charset="-120"/>
              </a:rPr>
              <a:t>FINTHEON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1277600" y="228600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r" indent="0" marL="0">
              <a:lnSpc>
                <a:spcPct val="95000"/>
              </a:lnSpc>
              <a:buNone/>
            </a:pPr>
            <a:r>
              <a:rPr lang="en-US" sz="975" dirty="0">
                <a:solidFill>
                  <a:srgbClr val="080808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09</a:t>
            </a:r>
            <a:endParaRPr lang="en-US" sz="975" dirty="0"/>
          </a:p>
        </p:txBody>
      </p:sp>
      <p:sp>
        <p:nvSpPr>
          <p:cNvPr id="5" name="Text 2"/>
          <p:cNvSpPr txBox="1"/>
          <p:nvPr/>
        </p:nvSpPr>
        <p:spPr>
          <a:xfrm>
            <a:off x="533400" y="666750"/>
            <a:ext cx="400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125" b="1" dirty="0">
                <a:solidFill>
                  <a:srgbClr val="C79F4A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Revenue Scenarios</a:t>
            </a:r>
            <a:endParaRPr lang="en-US" sz="1125" dirty="0"/>
          </a:p>
        </p:txBody>
      </p:sp>
      <p:sp>
        <p:nvSpPr>
          <p:cNvPr id="6" name="Text 3"/>
          <p:cNvSpPr txBox="1"/>
          <p:nvPr/>
        </p:nvSpPr>
        <p:spPr>
          <a:xfrm>
            <a:off x="533400" y="933450"/>
            <a:ext cx="7810500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2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$1.2M</a:t>
            </a:r>
            <a:endParaRPr lang="en-US" sz="10275" dirty="0"/>
          </a:p>
        </p:txBody>
      </p:sp>
      <p:sp>
        <p:nvSpPr>
          <p:cNvPr id="7" name="Text 4"/>
          <p:cNvSpPr txBox="1"/>
          <p:nvPr/>
        </p:nvSpPr>
        <p:spPr>
          <a:xfrm>
            <a:off x="8439150" y="1581150"/>
            <a:ext cx="3048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32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Analyst-led core ARR</a:t>
            </a:r>
            <a:endParaRPr lang="en-US" sz="2325" dirty="0"/>
          </a:p>
        </p:txBody>
      </p:sp>
      <p:sp>
        <p:nvSpPr>
          <p:cNvPr id="8" name="Text 5"/>
          <p:cNvSpPr txBox="1"/>
          <p:nvPr/>
        </p:nvSpPr>
        <p:spPr>
          <a:xfrm>
            <a:off x="8439150" y="2095500"/>
            <a:ext cx="30480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1,000 Analyst users at $100/month</a:t>
            </a:r>
            <a:endParaRPr lang="en-US" sz="1350" dirty="0"/>
          </a:p>
          <a:p>
            <a:pPr algn="l"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Desk and Firm add ACV.</a:t>
            </a:r>
            <a:endParaRPr lang="en-US" sz="1350" dirty="0"/>
          </a:p>
        </p:txBody>
      </p:sp>
      <p:sp>
        <p:nvSpPr>
          <p:cNvPr id="9" name="Text 6"/>
          <p:cNvSpPr txBox="1"/>
          <p:nvPr/>
        </p:nvSpPr>
        <p:spPr>
          <a:xfrm>
            <a:off x="533400" y="3105150"/>
            <a:ext cx="2476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Analyst Users</a:t>
            </a:r>
            <a:endParaRPr lang="en-US" sz="1050" dirty="0"/>
          </a:p>
        </p:txBody>
      </p:sp>
      <p:sp>
        <p:nvSpPr>
          <p:cNvPr id="10" name="Text 7"/>
          <p:cNvSpPr txBox="1"/>
          <p:nvPr/>
        </p:nvSpPr>
        <p:spPr>
          <a:xfrm>
            <a:off x="4781550" y="3105150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MRR</a:t>
            </a:r>
            <a:endParaRPr lang="en-US" sz="1050" dirty="0"/>
          </a:p>
        </p:txBody>
      </p:sp>
      <p:sp>
        <p:nvSpPr>
          <p:cNvPr id="11" name="Text 8"/>
          <p:cNvSpPr txBox="1"/>
          <p:nvPr/>
        </p:nvSpPr>
        <p:spPr>
          <a:xfrm>
            <a:off x="8648700" y="3105150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77746D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ARR</a:t>
            </a:r>
            <a:endParaRPr lang="en-US" sz="1050" dirty="0"/>
          </a:p>
        </p:txBody>
      </p:sp>
      <p:sp>
        <p:nvSpPr>
          <p:cNvPr id="12" name="Text 9"/>
          <p:cNvSpPr txBox="1"/>
          <p:nvPr/>
        </p:nvSpPr>
        <p:spPr>
          <a:xfrm>
            <a:off x="533400" y="3543300"/>
            <a:ext cx="2667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100</a:t>
            </a:r>
            <a:endParaRPr lang="en-US" sz="2175" dirty="0"/>
          </a:p>
        </p:txBody>
      </p:sp>
      <p:sp>
        <p:nvSpPr>
          <p:cNvPr id="13" name="Text 10"/>
          <p:cNvSpPr txBox="1"/>
          <p:nvPr/>
        </p:nvSpPr>
        <p:spPr>
          <a:xfrm>
            <a:off x="4781550" y="3543300"/>
            <a:ext cx="2476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$10k</a:t>
            </a:r>
            <a:endParaRPr lang="en-US" sz="2175" dirty="0"/>
          </a:p>
        </p:txBody>
      </p:sp>
      <p:sp>
        <p:nvSpPr>
          <p:cNvPr id="14" name="Text 11"/>
          <p:cNvSpPr txBox="1"/>
          <p:nvPr/>
        </p:nvSpPr>
        <p:spPr>
          <a:xfrm>
            <a:off x="8648700" y="3543300"/>
            <a:ext cx="2476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$120k</a:t>
            </a:r>
            <a:endParaRPr lang="en-US" sz="2175" dirty="0"/>
          </a:p>
        </p:txBody>
      </p:sp>
      <p:sp>
        <p:nvSpPr>
          <p:cNvPr id="15" name="Text 12"/>
          <p:cNvSpPr txBox="1"/>
          <p:nvPr/>
        </p:nvSpPr>
        <p:spPr>
          <a:xfrm>
            <a:off x="533400" y="4133850"/>
            <a:ext cx="2667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250</a:t>
            </a:r>
            <a:endParaRPr lang="en-US" sz="2175" dirty="0"/>
          </a:p>
        </p:txBody>
      </p:sp>
      <p:sp>
        <p:nvSpPr>
          <p:cNvPr id="16" name="Text 13"/>
          <p:cNvSpPr txBox="1"/>
          <p:nvPr/>
        </p:nvSpPr>
        <p:spPr>
          <a:xfrm>
            <a:off x="4781550" y="4133850"/>
            <a:ext cx="2476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$25k</a:t>
            </a:r>
            <a:endParaRPr lang="en-US" sz="2175" dirty="0"/>
          </a:p>
        </p:txBody>
      </p:sp>
      <p:sp>
        <p:nvSpPr>
          <p:cNvPr id="17" name="Text 14"/>
          <p:cNvSpPr txBox="1"/>
          <p:nvPr/>
        </p:nvSpPr>
        <p:spPr>
          <a:xfrm>
            <a:off x="8648700" y="4133850"/>
            <a:ext cx="2476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$300k</a:t>
            </a:r>
            <a:endParaRPr lang="en-US" sz="2175" dirty="0"/>
          </a:p>
        </p:txBody>
      </p:sp>
      <p:sp>
        <p:nvSpPr>
          <p:cNvPr id="18" name="Text 15"/>
          <p:cNvSpPr txBox="1"/>
          <p:nvPr/>
        </p:nvSpPr>
        <p:spPr>
          <a:xfrm>
            <a:off x="533400" y="4724400"/>
            <a:ext cx="2667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500</a:t>
            </a:r>
            <a:endParaRPr lang="en-US" sz="2175" dirty="0"/>
          </a:p>
        </p:txBody>
      </p:sp>
      <p:sp>
        <p:nvSpPr>
          <p:cNvPr id="19" name="Text 16"/>
          <p:cNvSpPr txBox="1"/>
          <p:nvPr/>
        </p:nvSpPr>
        <p:spPr>
          <a:xfrm>
            <a:off x="4781550" y="4724400"/>
            <a:ext cx="2476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$50k</a:t>
            </a:r>
            <a:endParaRPr lang="en-US" sz="2175" dirty="0"/>
          </a:p>
        </p:txBody>
      </p:sp>
      <p:sp>
        <p:nvSpPr>
          <p:cNvPr id="20" name="Text 17"/>
          <p:cNvSpPr txBox="1"/>
          <p:nvPr/>
        </p:nvSpPr>
        <p:spPr>
          <a:xfrm>
            <a:off x="8648700" y="4724400"/>
            <a:ext cx="2476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$600k</a:t>
            </a:r>
            <a:endParaRPr lang="en-US" sz="2175" dirty="0"/>
          </a:p>
        </p:txBody>
      </p:sp>
      <p:sp>
        <p:nvSpPr>
          <p:cNvPr id="21" name="Text 18"/>
          <p:cNvSpPr txBox="1"/>
          <p:nvPr/>
        </p:nvSpPr>
        <p:spPr>
          <a:xfrm>
            <a:off x="533400" y="5314950"/>
            <a:ext cx="2667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1,000</a:t>
            </a:r>
            <a:endParaRPr lang="en-US" sz="2175" dirty="0"/>
          </a:p>
        </p:txBody>
      </p:sp>
      <p:sp>
        <p:nvSpPr>
          <p:cNvPr id="22" name="Text 19"/>
          <p:cNvSpPr txBox="1"/>
          <p:nvPr/>
        </p:nvSpPr>
        <p:spPr>
          <a:xfrm>
            <a:off x="4781550" y="5314950"/>
            <a:ext cx="2476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08080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$100k</a:t>
            </a:r>
            <a:endParaRPr lang="en-US" sz="2175" dirty="0"/>
          </a:p>
        </p:txBody>
      </p:sp>
      <p:sp>
        <p:nvSpPr>
          <p:cNvPr id="23" name="Text 20"/>
          <p:cNvSpPr txBox="1"/>
          <p:nvPr/>
        </p:nvSpPr>
        <p:spPr>
          <a:xfrm>
            <a:off x="8648700" y="5314950"/>
            <a:ext cx="2476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2175" b="1" dirty="0">
                <a:solidFill>
                  <a:srgbClr val="159A62"/>
                </a:solidFill>
                <a:latin typeface="Geist Pixel" pitchFamily="34" charset="0"/>
                <a:ea typeface="Geist Pixel" pitchFamily="34" charset="-122"/>
                <a:cs typeface="Geist Pixel" pitchFamily="34" charset="-120"/>
              </a:rPr>
              <a:t>$1.2M</a:t>
            </a:r>
            <a:endParaRPr lang="en-US" sz="2175" dirty="0"/>
          </a:p>
        </p:txBody>
      </p:sp>
      <p:sp>
        <p:nvSpPr>
          <p:cNvPr id="24" name="Text 21"/>
          <p:cNvSpPr txBox="1"/>
          <p:nvPr/>
        </p:nvSpPr>
        <p:spPr>
          <a:xfrm>
            <a:off x="533400" y="6115050"/>
            <a:ext cx="10668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200" dirty="0">
                <a:solidFill>
                  <a:srgbClr val="77746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Illustrative core-plan scenarios, not forecasts. Excludes Desk, Firm, annual prepay, founder deals, partner revenue, and separately billed usage.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Helvetica Neu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Helvetica Neu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Fintheon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Fintheon Investor Draft</dc:title>
  <dc:subject>Investor Draft</dc:subject>
  <dc:creator>Fintheon</dc:creator>
  <cp:lastModifiedBy>Fintheon</cp:lastModifiedBy>
  <cp:revision>1</cp:revision>
  <dcterms:created xsi:type="dcterms:W3CDTF">2026-07-14T19:03:50Z</dcterms:created>
  <dcterms:modified xsi:type="dcterms:W3CDTF">2026-07-14T19:03:50Z</dcterms:modified>
</cp:coreProperties>
</file>